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9" d="100"/>
          <a:sy n="109" d="100"/>
        </p:scale>
        <p:origin x="100"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2355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4206240" cy="6858000"/>
          </a:xfrm>
          <a:prstGeom prst="rect">
            <a:avLst/>
          </a:prstGeom>
          <a:solidFill>
            <a:srgbClr val="DF6452"/>
          </a:solidFill>
          <a:ln w="12700">
            <a:solidFill>
              <a:srgbClr val="DF6452"/>
            </a:solidFill>
            <a:prstDash val="solid"/>
          </a:ln>
        </p:spPr>
        <p:txBody>
          <a:bodyPr/>
          <a:lstStyle/>
          <a:p>
            <a:endParaRPr lang="en-US"/>
          </a:p>
        </p:txBody>
      </p:sp>
      <p:sp>
        <p:nvSpPr>
          <p:cNvPr id="4" name="Text 1"/>
          <p:cNvSpPr/>
          <p:nvPr/>
        </p:nvSpPr>
        <p:spPr>
          <a:xfrm>
            <a:off x="457200" y="502920"/>
            <a:ext cx="3383280" cy="320040"/>
          </a:xfrm>
          <a:prstGeom prst="rect">
            <a:avLst/>
          </a:prstGeom>
          <a:noFill/>
          <a:ln/>
        </p:spPr>
        <p:txBody>
          <a:bodyPr wrap="square" lIns="0" tIns="0" rIns="0" bIns="0" rtlCol="0" anchor="ctr"/>
          <a:lstStyle/>
          <a:p>
            <a:pPr marL="0" indent="0" algn="l">
              <a:buNone/>
            </a:pPr>
            <a:r>
              <a:rPr lang="en-US" sz="1300" b="1" kern="0" spc="400" dirty="0">
                <a:solidFill>
                  <a:srgbClr val="96DAD0"/>
                </a:solidFill>
                <a:latin typeface="Arial Black" pitchFamily="34" charset="0"/>
                <a:ea typeface="Arial Black" pitchFamily="34" charset="-122"/>
                <a:cs typeface="Arial Black" pitchFamily="34" charset="-120"/>
              </a:rPr>
              <a:t>CONTEXT</a:t>
            </a:r>
            <a:endParaRPr lang="en-US" sz="1300" dirty="0"/>
          </a:p>
        </p:txBody>
      </p:sp>
      <p:sp>
        <p:nvSpPr>
          <p:cNvPr id="5" name="Text 2"/>
          <p:cNvSpPr/>
          <p:nvPr/>
        </p:nvSpPr>
        <p:spPr>
          <a:xfrm>
            <a:off x="457200" y="960120"/>
            <a:ext cx="3566160" cy="3657600"/>
          </a:xfrm>
          <a:prstGeom prst="rect">
            <a:avLst/>
          </a:prstGeom>
          <a:noFill/>
          <a:ln/>
        </p:spPr>
        <p:txBody>
          <a:bodyPr wrap="square" lIns="0" tIns="0" rIns="0" bIns="0" rtlCol="0" anchor="t"/>
          <a:lstStyle/>
          <a:p>
            <a:pPr marL="0" indent="0" algn="l">
              <a:buNone/>
            </a:pPr>
            <a:r>
              <a:rPr lang="en-US" sz="3400" b="1" dirty="0">
                <a:solidFill>
                  <a:srgbClr val="FFFFFF"/>
                </a:solidFill>
                <a:latin typeface="Arial Black" pitchFamily="34" charset="0"/>
                <a:ea typeface="Arial Black" pitchFamily="34" charset="-122"/>
                <a:cs typeface="Arial Black" pitchFamily="34" charset="-120"/>
              </a:rPr>
              <a:t>Everything</a:t>
            </a:r>
            <a:endParaRPr lang="en-US" sz="3400" dirty="0"/>
          </a:p>
          <a:p>
            <a:pPr marL="0" indent="0" algn="l">
              <a:buNone/>
            </a:pPr>
            <a:r>
              <a:rPr lang="en-US" sz="3400" b="1" dirty="0">
                <a:solidFill>
                  <a:srgbClr val="FFFFFF"/>
                </a:solidFill>
                <a:latin typeface="Arial Black" pitchFamily="34" charset="0"/>
                <a:ea typeface="Arial Black" pitchFamily="34" charset="-122"/>
                <a:cs typeface="Arial Black" pitchFamily="34" charset="-120"/>
              </a:rPr>
              <a:t>about childcare</a:t>
            </a:r>
            <a:endParaRPr lang="en-US" sz="3400" dirty="0"/>
          </a:p>
          <a:p>
            <a:pPr marL="0" indent="0" algn="l">
              <a:buNone/>
            </a:pPr>
            <a:r>
              <a:rPr lang="en-US" sz="3400" b="1" dirty="0">
                <a:solidFill>
                  <a:srgbClr val="FFFFFF"/>
                </a:solidFill>
                <a:latin typeface="Arial Black" pitchFamily="34" charset="0"/>
                <a:ea typeface="Arial Black" pitchFamily="34" charset="-122"/>
                <a:cs typeface="Arial Black" pitchFamily="34" charset="-120"/>
              </a:rPr>
              <a:t>is upside down.</a:t>
            </a:r>
            <a:endParaRPr lang="en-US" sz="3400" dirty="0"/>
          </a:p>
        </p:txBody>
      </p:sp>
      <p:sp>
        <p:nvSpPr>
          <p:cNvPr id="6" name="Shape 3"/>
          <p:cNvSpPr/>
          <p:nvPr/>
        </p:nvSpPr>
        <p:spPr>
          <a:xfrm>
            <a:off x="457200" y="4983480"/>
            <a:ext cx="146304" cy="146304"/>
          </a:xfrm>
          <a:prstGeom prst="ellipse">
            <a:avLst/>
          </a:prstGeom>
          <a:solidFill>
            <a:srgbClr val="4A55FA"/>
          </a:solidFill>
          <a:ln w="12700">
            <a:solidFill>
              <a:srgbClr val="4A55FA"/>
            </a:solidFill>
            <a:prstDash val="solid"/>
          </a:ln>
        </p:spPr>
        <p:txBody>
          <a:bodyPr/>
          <a:lstStyle/>
          <a:p>
            <a:endParaRPr lang="en-US"/>
          </a:p>
        </p:txBody>
      </p:sp>
      <p:sp>
        <p:nvSpPr>
          <p:cNvPr id="7" name="Shape 4"/>
          <p:cNvSpPr/>
          <p:nvPr/>
        </p:nvSpPr>
        <p:spPr>
          <a:xfrm>
            <a:off x="676656" y="4983480"/>
            <a:ext cx="146304" cy="146304"/>
          </a:xfrm>
          <a:prstGeom prst="ellipse">
            <a:avLst/>
          </a:prstGeom>
          <a:solidFill>
            <a:srgbClr val="96DAD0"/>
          </a:solidFill>
          <a:ln w="12700">
            <a:solidFill>
              <a:srgbClr val="96DAD0"/>
            </a:solidFill>
            <a:prstDash val="solid"/>
          </a:ln>
        </p:spPr>
        <p:txBody>
          <a:bodyPr/>
          <a:lstStyle/>
          <a:p>
            <a:endParaRPr lang="en-US"/>
          </a:p>
        </p:txBody>
      </p:sp>
      <p:sp>
        <p:nvSpPr>
          <p:cNvPr id="8" name="Shape 5"/>
          <p:cNvSpPr/>
          <p:nvPr/>
        </p:nvSpPr>
        <p:spPr>
          <a:xfrm>
            <a:off x="896112" y="4983480"/>
            <a:ext cx="146304" cy="146304"/>
          </a:xfrm>
          <a:prstGeom prst="ellipse">
            <a:avLst/>
          </a:prstGeom>
          <a:solidFill>
            <a:srgbClr val="DF6452"/>
          </a:solidFill>
          <a:ln w="12700">
            <a:solidFill>
              <a:srgbClr val="DF6452"/>
            </a:solidFill>
            <a:prstDash val="solid"/>
          </a:ln>
        </p:spPr>
        <p:txBody>
          <a:bodyPr/>
          <a:lstStyle/>
          <a:p>
            <a:endParaRPr lang="en-US"/>
          </a:p>
        </p:txBody>
      </p:sp>
      <p:pic>
        <p:nvPicPr>
          <p:cNvPr id="9" name="Image 1" descr="/sessions/magical-kind-cerf/mnt/outputs/ff_lockup.png"/>
          <p:cNvPicPr>
            <a:picLocks noChangeAspect="1"/>
          </p:cNvPicPr>
          <p:nvPr/>
        </p:nvPicPr>
        <p:blipFill>
          <a:blip r:embed="rId3"/>
          <a:stretch>
            <a:fillRect/>
          </a:stretch>
        </p:blipFill>
        <p:spPr>
          <a:xfrm>
            <a:off x="9646920" y="184074"/>
            <a:ext cx="2286000" cy="547446"/>
          </a:xfrm>
          <a:prstGeom prst="rect">
            <a:avLst/>
          </a:prstGeom>
        </p:spPr>
      </p:pic>
      <p:sp>
        <p:nvSpPr>
          <p:cNvPr id="10" name="Text 6"/>
          <p:cNvSpPr/>
          <p:nvPr/>
        </p:nvSpPr>
        <p:spPr>
          <a:xfrm>
            <a:off x="4526280" y="502920"/>
            <a:ext cx="5943600" cy="320040"/>
          </a:xfrm>
          <a:prstGeom prst="rect">
            <a:avLst/>
          </a:prstGeom>
          <a:noFill/>
          <a:ln/>
        </p:spPr>
        <p:txBody>
          <a:bodyPr wrap="square" lIns="0" tIns="0" rIns="0" bIns="0" rtlCol="0" anchor="ctr"/>
          <a:lstStyle/>
          <a:p>
            <a:pPr marL="0" indent="0" algn="l">
              <a:buNone/>
            </a:pPr>
            <a:r>
              <a:rPr lang="en-US" sz="1400" i="1" dirty="0">
                <a:solidFill>
                  <a:srgbClr val="4C4C4C"/>
                </a:solidFill>
                <a:latin typeface="Georgia" pitchFamily="34" charset="0"/>
                <a:ea typeface="Georgia" pitchFamily="34" charset="-122"/>
                <a:cs typeface="Georgia" pitchFamily="34" charset="-120"/>
              </a:rPr>
              <a:t>From an entrepreneurial perspective</a:t>
            </a:r>
            <a:endParaRPr lang="en-US" sz="1400" dirty="0"/>
          </a:p>
        </p:txBody>
      </p:sp>
      <p:sp>
        <p:nvSpPr>
          <p:cNvPr id="11" name="Text 7"/>
          <p:cNvSpPr/>
          <p:nvPr/>
        </p:nvSpPr>
        <p:spPr>
          <a:xfrm>
            <a:off x="4526280" y="868680"/>
            <a:ext cx="5943600" cy="731520"/>
          </a:xfrm>
          <a:prstGeom prst="rect">
            <a:avLst/>
          </a:prstGeom>
          <a:noFill/>
          <a:ln/>
        </p:spPr>
        <p:txBody>
          <a:bodyPr wrap="square" lIns="0" tIns="0" rIns="0" bIns="0" rtlCol="0" anchor="ctr"/>
          <a:lstStyle/>
          <a:p>
            <a:pPr marL="0" indent="0" algn="l">
              <a:buNone/>
            </a:pPr>
            <a:r>
              <a:rPr lang="en-US" sz="2200" b="1" dirty="0">
                <a:solidFill>
                  <a:srgbClr val="DF6452"/>
                </a:solidFill>
                <a:latin typeface="Arial Black" pitchFamily="34" charset="0"/>
                <a:ea typeface="Arial Black" pitchFamily="34" charset="-122"/>
                <a:cs typeface="Arial Black" pitchFamily="34" charset="-120"/>
              </a:rPr>
              <a:t>Six market signals from the Childcare sector</a:t>
            </a:r>
            <a:endParaRPr lang="en-US" sz="2200" dirty="0"/>
          </a:p>
        </p:txBody>
      </p:sp>
      <p:sp>
        <p:nvSpPr>
          <p:cNvPr id="12" name="Shape 8"/>
          <p:cNvSpPr/>
          <p:nvPr/>
        </p:nvSpPr>
        <p:spPr>
          <a:xfrm>
            <a:off x="4526280" y="1737360"/>
            <a:ext cx="2377440" cy="1417320"/>
          </a:xfrm>
          <a:prstGeom prst="rect">
            <a:avLst/>
          </a:prstGeom>
          <a:solidFill>
            <a:srgbClr val="F2F2F2"/>
          </a:solidFill>
          <a:ln w="12700">
            <a:solidFill>
              <a:srgbClr val="F2F2F2"/>
            </a:solidFill>
            <a:prstDash val="solid"/>
          </a:ln>
        </p:spPr>
        <p:txBody>
          <a:bodyPr/>
          <a:lstStyle/>
          <a:p>
            <a:endParaRPr lang="en-US"/>
          </a:p>
        </p:txBody>
      </p:sp>
      <p:sp>
        <p:nvSpPr>
          <p:cNvPr id="13" name="Shape 9"/>
          <p:cNvSpPr/>
          <p:nvPr/>
        </p:nvSpPr>
        <p:spPr>
          <a:xfrm>
            <a:off x="4526280" y="1737360"/>
            <a:ext cx="91440" cy="1417320"/>
          </a:xfrm>
          <a:prstGeom prst="rect">
            <a:avLst/>
          </a:prstGeom>
          <a:solidFill>
            <a:srgbClr val="DF6452"/>
          </a:solidFill>
          <a:ln w="12700">
            <a:solidFill>
              <a:srgbClr val="DF6452"/>
            </a:solidFill>
            <a:prstDash val="solid"/>
          </a:ln>
        </p:spPr>
        <p:txBody>
          <a:bodyPr/>
          <a:lstStyle/>
          <a:p>
            <a:endParaRPr lang="en-US"/>
          </a:p>
        </p:txBody>
      </p:sp>
      <p:sp>
        <p:nvSpPr>
          <p:cNvPr id="14" name="Text 10"/>
          <p:cNvSpPr/>
          <p:nvPr/>
        </p:nvSpPr>
        <p:spPr>
          <a:xfrm>
            <a:off x="4754880" y="1874520"/>
            <a:ext cx="2057400" cy="365760"/>
          </a:xfrm>
          <a:prstGeom prst="rect">
            <a:avLst/>
          </a:prstGeom>
          <a:noFill/>
          <a:ln/>
        </p:spPr>
        <p:txBody>
          <a:bodyPr wrap="square" lIns="0" tIns="0" rIns="0" bIns="0" rtlCol="0" anchor="t"/>
          <a:lstStyle/>
          <a:p>
            <a:pPr marL="0" indent="0" algn="l">
              <a:buNone/>
            </a:pPr>
            <a:r>
              <a:rPr lang="en-US" sz="1300" b="1" kern="0" spc="100" dirty="0">
                <a:solidFill>
                  <a:srgbClr val="DF6452"/>
                </a:solidFill>
                <a:latin typeface="Arial Black" pitchFamily="34" charset="0"/>
                <a:ea typeface="Arial Black" pitchFamily="34" charset="-122"/>
                <a:cs typeface="Arial Black" pitchFamily="34" charset="-120"/>
              </a:rPr>
              <a:t>Demand vs. Supply</a:t>
            </a:r>
            <a:endParaRPr lang="en-US" sz="1300" dirty="0"/>
          </a:p>
        </p:txBody>
      </p:sp>
      <p:sp>
        <p:nvSpPr>
          <p:cNvPr id="15" name="Text 11"/>
          <p:cNvSpPr/>
          <p:nvPr/>
        </p:nvSpPr>
        <p:spPr>
          <a:xfrm>
            <a:off x="4754880" y="2240280"/>
            <a:ext cx="2057400" cy="822960"/>
          </a:xfrm>
          <a:prstGeom prst="rect">
            <a:avLst/>
          </a:prstGeom>
          <a:noFill/>
          <a:ln/>
        </p:spPr>
        <p:txBody>
          <a:bodyPr wrap="square" lIns="0" tIns="0" rIns="0" bIns="0" rtlCol="0" anchor="t"/>
          <a:lstStyle/>
          <a:p>
            <a:pPr marL="0" indent="0" algn="l">
              <a:buNone/>
            </a:pPr>
            <a:r>
              <a:rPr lang="en-US" sz="1100" dirty="0">
                <a:solidFill>
                  <a:srgbClr val="4C4C4C"/>
                </a:solidFill>
                <a:latin typeface="Calibri" pitchFamily="34" charset="0"/>
                <a:ea typeface="Calibri" pitchFamily="34" charset="-122"/>
                <a:cs typeface="Calibri" pitchFamily="34" charset="-120"/>
              </a:rPr>
              <a:t>Demand is high but supply is low.</a:t>
            </a:r>
            <a:endParaRPr lang="en-US" sz="1100" dirty="0"/>
          </a:p>
        </p:txBody>
      </p:sp>
      <p:sp>
        <p:nvSpPr>
          <p:cNvPr id="16" name="Shape 12"/>
          <p:cNvSpPr/>
          <p:nvPr/>
        </p:nvSpPr>
        <p:spPr>
          <a:xfrm>
            <a:off x="7068312" y="1737360"/>
            <a:ext cx="2377440" cy="1417320"/>
          </a:xfrm>
          <a:prstGeom prst="rect">
            <a:avLst/>
          </a:prstGeom>
          <a:solidFill>
            <a:srgbClr val="F2F2F2"/>
          </a:solidFill>
          <a:ln w="12700">
            <a:solidFill>
              <a:srgbClr val="F2F2F2"/>
            </a:solidFill>
            <a:prstDash val="solid"/>
          </a:ln>
        </p:spPr>
        <p:txBody>
          <a:bodyPr/>
          <a:lstStyle/>
          <a:p>
            <a:endParaRPr lang="en-US"/>
          </a:p>
        </p:txBody>
      </p:sp>
      <p:sp>
        <p:nvSpPr>
          <p:cNvPr id="17" name="Shape 13"/>
          <p:cNvSpPr/>
          <p:nvPr/>
        </p:nvSpPr>
        <p:spPr>
          <a:xfrm>
            <a:off x="7068312" y="1737360"/>
            <a:ext cx="91440" cy="1417320"/>
          </a:xfrm>
          <a:prstGeom prst="rect">
            <a:avLst/>
          </a:prstGeom>
          <a:solidFill>
            <a:srgbClr val="4A55FA"/>
          </a:solidFill>
          <a:ln w="12700">
            <a:solidFill>
              <a:srgbClr val="4A55FA"/>
            </a:solidFill>
            <a:prstDash val="solid"/>
          </a:ln>
        </p:spPr>
        <p:txBody>
          <a:bodyPr/>
          <a:lstStyle/>
          <a:p>
            <a:endParaRPr lang="en-US"/>
          </a:p>
        </p:txBody>
      </p:sp>
      <p:sp>
        <p:nvSpPr>
          <p:cNvPr id="18" name="Text 14"/>
          <p:cNvSpPr/>
          <p:nvPr/>
        </p:nvSpPr>
        <p:spPr>
          <a:xfrm>
            <a:off x="7296912" y="1874520"/>
            <a:ext cx="2057400" cy="365760"/>
          </a:xfrm>
          <a:prstGeom prst="rect">
            <a:avLst/>
          </a:prstGeom>
          <a:noFill/>
          <a:ln/>
        </p:spPr>
        <p:txBody>
          <a:bodyPr wrap="square" lIns="0" tIns="0" rIns="0" bIns="0" rtlCol="0" anchor="t"/>
          <a:lstStyle/>
          <a:p>
            <a:pPr marL="0" indent="0" algn="l">
              <a:buNone/>
            </a:pPr>
            <a:r>
              <a:rPr lang="en-US" sz="1300" b="1" kern="0" spc="100" dirty="0">
                <a:solidFill>
                  <a:srgbClr val="4A55FA"/>
                </a:solidFill>
                <a:latin typeface="Arial Black" pitchFamily="34" charset="0"/>
                <a:ea typeface="Arial Black" pitchFamily="34" charset="-122"/>
                <a:cs typeface="Arial Black" pitchFamily="34" charset="-120"/>
              </a:rPr>
              <a:t>The Customer</a:t>
            </a:r>
            <a:endParaRPr lang="en-US" sz="1300" dirty="0"/>
          </a:p>
        </p:txBody>
      </p:sp>
      <p:sp>
        <p:nvSpPr>
          <p:cNvPr id="19" name="Text 15"/>
          <p:cNvSpPr/>
          <p:nvPr/>
        </p:nvSpPr>
        <p:spPr>
          <a:xfrm>
            <a:off x="7296912" y="2240280"/>
            <a:ext cx="2057400" cy="822960"/>
          </a:xfrm>
          <a:prstGeom prst="rect">
            <a:avLst/>
          </a:prstGeom>
          <a:noFill/>
          <a:ln/>
        </p:spPr>
        <p:txBody>
          <a:bodyPr wrap="square" lIns="0" tIns="0" rIns="0" bIns="0" rtlCol="0" anchor="t"/>
          <a:lstStyle/>
          <a:p>
            <a:pPr marL="0" indent="0" algn="l">
              <a:buNone/>
            </a:pPr>
            <a:r>
              <a:rPr lang="en-US" sz="1100" dirty="0">
                <a:solidFill>
                  <a:srgbClr val="4C4C4C"/>
                </a:solidFill>
                <a:latin typeface="Calibri" pitchFamily="34" charset="0"/>
                <a:ea typeface="Calibri" pitchFamily="34" charset="-122"/>
                <a:cs typeface="Calibri" pitchFamily="34" charset="-120"/>
              </a:rPr>
              <a:t>Parents — the customers — can’t afford the cost of care.</a:t>
            </a:r>
            <a:endParaRPr lang="en-US" sz="1100" dirty="0"/>
          </a:p>
        </p:txBody>
      </p:sp>
      <p:sp>
        <p:nvSpPr>
          <p:cNvPr id="20" name="Shape 16"/>
          <p:cNvSpPr/>
          <p:nvPr/>
        </p:nvSpPr>
        <p:spPr>
          <a:xfrm>
            <a:off x="9610344" y="1737360"/>
            <a:ext cx="2377440" cy="1417320"/>
          </a:xfrm>
          <a:prstGeom prst="rect">
            <a:avLst/>
          </a:prstGeom>
          <a:solidFill>
            <a:srgbClr val="F2F2F2"/>
          </a:solidFill>
          <a:ln w="12700">
            <a:solidFill>
              <a:srgbClr val="F2F2F2"/>
            </a:solidFill>
            <a:prstDash val="solid"/>
          </a:ln>
        </p:spPr>
        <p:txBody>
          <a:bodyPr/>
          <a:lstStyle/>
          <a:p>
            <a:endParaRPr lang="en-US"/>
          </a:p>
        </p:txBody>
      </p:sp>
      <p:sp>
        <p:nvSpPr>
          <p:cNvPr id="21" name="Shape 17"/>
          <p:cNvSpPr/>
          <p:nvPr/>
        </p:nvSpPr>
        <p:spPr>
          <a:xfrm>
            <a:off x="9610344" y="1737360"/>
            <a:ext cx="91440" cy="1417320"/>
          </a:xfrm>
          <a:prstGeom prst="rect">
            <a:avLst/>
          </a:prstGeom>
          <a:solidFill>
            <a:srgbClr val="96DAD0"/>
          </a:solidFill>
          <a:ln w="12700">
            <a:solidFill>
              <a:srgbClr val="96DAD0"/>
            </a:solidFill>
            <a:prstDash val="solid"/>
          </a:ln>
        </p:spPr>
        <p:txBody>
          <a:bodyPr/>
          <a:lstStyle/>
          <a:p>
            <a:endParaRPr lang="en-US"/>
          </a:p>
        </p:txBody>
      </p:sp>
      <p:sp>
        <p:nvSpPr>
          <p:cNvPr id="22" name="Text 18"/>
          <p:cNvSpPr/>
          <p:nvPr/>
        </p:nvSpPr>
        <p:spPr>
          <a:xfrm>
            <a:off x="9838944" y="1874520"/>
            <a:ext cx="2057400" cy="365760"/>
          </a:xfrm>
          <a:prstGeom prst="rect">
            <a:avLst/>
          </a:prstGeom>
          <a:noFill/>
          <a:ln/>
        </p:spPr>
        <p:txBody>
          <a:bodyPr wrap="square" lIns="0" tIns="0" rIns="0" bIns="0" rtlCol="0" anchor="t"/>
          <a:lstStyle/>
          <a:p>
            <a:pPr marL="0" indent="0" algn="l">
              <a:buNone/>
            </a:pPr>
            <a:r>
              <a:rPr lang="en-US" sz="1300" b="1" kern="0" spc="100" dirty="0">
                <a:solidFill>
                  <a:srgbClr val="96DAD0"/>
                </a:solidFill>
                <a:latin typeface="Arial Black" pitchFamily="34" charset="0"/>
                <a:ea typeface="Arial Black" pitchFamily="34" charset="-122"/>
                <a:cs typeface="Arial Black" pitchFamily="34" charset="-120"/>
              </a:rPr>
              <a:t>The Provider</a:t>
            </a:r>
            <a:endParaRPr lang="en-US" sz="1300" dirty="0"/>
          </a:p>
        </p:txBody>
      </p:sp>
      <p:sp>
        <p:nvSpPr>
          <p:cNvPr id="23" name="Text 19"/>
          <p:cNvSpPr/>
          <p:nvPr/>
        </p:nvSpPr>
        <p:spPr>
          <a:xfrm>
            <a:off x="9838944" y="2240280"/>
            <a:ext cx="2057400" cy="822960"/>
          </a:xfrm>
          <a:prstGeom prst="rect">
            <a:avLst/>
          </a:prstGeom>
          <a:noFill/>
          <a:ln/>
        </p:spPr>
        <p:txBody>
          <a:bodyPr wrap="square" lIns="0" tIns="0" rIns="0" bIns="0" rtlCol="0" anchor="t"/>
          <a:lstStyle/>
          <a:p>
            <a:pPr marL="0" indent="0" algn="l">
              <a:buNone/>
            </a:pPr>
            <a:r>
              <a:rPr lang="en-US" sz="1100" dirty="0">
                <a:solidFill>
                  <a:srgbClr val="4C4C4C"/>
                </a:solidFill>
                <a:latin typeface="Calibri" pitchFamily="34" charset="0"/>
                <a:ea typeface="Calibri" pitchFamily="34" charset="-122"/>
                <a:cs typeface="Calibri" pitchFamily="34" charset="-120"/>
              </a:rPr>
              <a:t>Providers (largely women) can’t make a decent living running care.</a:t>
            </a:r>
            <a:endParaRPr lang="en-US" sz="1100" dirty="0"/>
          </a:p>
        </p:txBody>
      </p:sp>
      <p:sp>
        <p:nvSpPr>
          <p:cNvPr id="24" name="Shape 20"/>
          <p:cNvSpPr/>
          <p:nvPr/>
        </p:nvSpPr>
        <p:spPr>
          <a:xfrm>
            <a:off x="4526280" y="3319272"/>
            <a:ext cx="2377440" cy="1417320"/>
          </a:xfrm>
          <a:prstGeom prst="rect">
            <a:avLst/>
          </a:prstGeom>
          <a:solidFill>
            <a:srgbClr val="F2F2F2"/>
          </a:solidFill>
          <a:ln w="12700">
            <a:solidFill>
              <a:srgbClr val="F2F2F2"/>
            </a:solidFill>
            <a:prstDash val="solid"/>
          </a:ln>
        </p:spPr>
        <p:txBody>
          <a:bodyPr/>
          <a:lstStyle/>
          <a:p>
            <a:endParaRPr lang="en-US"/>
          </a:p>
        </p:txBody>
      </p:sp>
      <p:sp>
        <p:nvSpPr>
          <p:cNvPr id="25" name="Shape 21"/>
          <p:cNvSpPr/>
          <p:nvPr/>
        </p:nvSpPr>
        <p:spPr>
          <a:xfrm>
            <a:off x="4526280" y="3319272"/>
            <a:ext cx="91440" cy="1417320"/>
          </a:xfrm>
          <a:prstGeom prst="rect">
            <a:avLst/>
          </a:prstGeom>
          <a:solidFill>
            <a:srgbClr val="DF6452"/>
          </a:solidFill>
          <a:ln w="12700">
            <a:solidFill>
              <a:srgbClr val="DF6452"/>
            </a:solidFill>
            <a:prstDash val="solid"/>
          </a:ln>
        </p:spPr>
        <p:txBody>
          <a:bodyPr/>
          <a:lstStyle/>
          <a:p>
            <a:endParaRPr lang="en-US"/>
          </a:p>
        </p:txBody>
      </p:sp>
      <p:sp>
        <p:nvSpPr>
          <p:cNvPr id="26" name="Text 22"/>
          <p:cNvSpPr/>
          <p:nvPr/>
        </p:nvSpPr>
        <p:spPr>
          <a:xfrm>
            <a:off x="4754880" y="3456432"/>
            <a:ext cx="2057400" cy="365760"/>
          </a:xfrm>
          <a:prstGeom prst="rect">
            <a:avLst/>
          </a:prstGeom>
          <a:noFill/>
          <a:ln/>
        </p:spPr>
        <p:txBody>
          <a:bodyPr wrap="square" lIns="0" tIns="0" rIns="0" bIns="0" rtlCol="0" anchor="t"/>
          <a:lstStyle/>
          <a:p>
            <a:pPr marL="0" indent="0" algn="l">
              <a:buNone/>
            </a:pPr>
            <a:r>
              <a:rPr lang="en-US" sz="1300" b="1" kern="0" spc="100" dirty="0">
                <a:solidFill>
                  <a:srgbClr val="DF6452"/>
                </a:solidFill>
                <a:latin typeface="Arial Black" pitchFamily="34" charset="0"/>
                <a:ea typeface="Arial Black" pitchFamily="34" charset="-122"/>
                <a:cs typeface="Arial Black" pitchFamily="34" charset="-120"/>
              </a:rPr>
              <a:t>The Workforce</a:t>
            </a:r>
            <a:endParaRPr lang="en-US" sz="1300" dirty="0"/>
          </a:p>
        </p:txBody>
      </p:sp>
      <p:sp>
        <p:nvSpPr>
          <p:cNvPr id="27" name="Text 23"/>
          <p:cNvSpPr/>
          <p:nvPr/>
        </p:nvSpPr>
        <p:spPr>
          <a:xfrm>
            <a:off x="4754880" y="3822192"/>
            <a:ext cx="2057400" cy="822960"/>
          </a:xfrm>
          <a:prstGeom prst="rect">
            <a:avLst/>
          </a:prstGeom>
          <a:noFill/>
          <a:ln/>
        </p:spPr>
        <p:txBody>
          <a:bodyPr wrap="square" lIns="0" tIns="0" rIns="0" bIns="0" rtlCol="0" anchor="t"/>
          <a:lstStyle/>
          <a:p>
            <a:pPr marL="0" indent="0" algn="l">
              <a:buNone/>
            </a:pPr>
            <a:r>
              <a:rPr lang="en-US" sz="1100" dirty="0">
                <a:solidFill>
                  <a:srgbClr val="4C4C4C"/>
                </a:solidFill>
                <a:latin typeface="Calibri" pitchFamily="34" charset="0"/>
                <a:ea typeface="Calibri" pitchFamily="34" charset="-122"/>
                <a:cs typeface="Calibri" pitchFamily="34" charset="-120"/>
              </a:rPr>
              <a:t>Employees qualify for government subsidies and earn more at McDonald’s.</a:t>
            </a:r>
            <a:endParaRPr lang="en-US" sz="1100" dirty="0"/>
          </a:p>
        </p:txBody>
      </p:sp>
      <p:sp>
        <p:nvSpPr>
          <p:cNvPr id="28" name="Shape 24"/>
          <p:cNvSpPr/>
          <p:nvPr/>
        </p:nvSpPr>
        <p:spPr>
          <a:xfrm>
            <a:off x="7068312" y="3319272"/>
            <a:ext cx="2377440" cy="1417320"/>
          </a:xfrm>
          <a:prstGeom prst="rect">
            <a:avLst/>
          </a:prstGeom>
          <a:solidFill>
            <a:srgbClr val="F2F2F2"/>
          </a:solidFill>
          <a:ln w="12700">
            <a:solidFill>
              <a:srgbClr val="F2F2F2"/>
            </a:solidFill>
            <a:prstDash val="solid"/>
          </a:ln>
        </p:spPr>
        <p:txBody>
          <a:bodyPr/>
          <a:lstStyle/>
          <a:p>
            <a:endParaRPr lang="en-US"/>
          </a:p>
        </p:txBody>
      </p:sp>
      <p:sp>
        <p:nvSpPr>
          <p:cNvPr id="29" name="Shape 25"/>
          <p:cNvSpPr/>
          <p:nvPr/>
        </p:nvSpPr>
        <p:spPr>
          <a:xfrm>
            <a:off x="7068312" y="3319272"/>
            <a:ext cx="91440" cy="1417320"/>
          </a:xfrm>
          <a:prstGeom prst="rect">
            <a:avLst/>
          </a:prstGeom>
          <a:solidFill>
            <a:srgbClr val="4A55FA"/>
          </a:solidFill>
          <a:ln w="12700">
            <a:solidFill>
              <a:srgbClr val="4A55FA"/>
            </a:solidFill>
            <a:prstDash val="solid"/>
          </a:ln>
        </p:spPr>
        <p:txBody>
          <a:bodyPr/>
          <a:lstStyle/>
          <a:p>
            <a:endParaRPr lang="en-US"/>
          </a:p>
        </p:txBody>
      </p:sp>
      <p:sp>
        <p:nvSpPr>
          <p:cNvPr id="30" name="Text 26"/>
          <p:cNvSpPr/>
          <p:nvPr/>
        </p:nvSpPr>
        <p:spPr>
          <a:xfrm>
            <a:off x="7296912" y="3456432"/>
            <a:ext cx="2057400" cy="365760"/>
          </a:xfrm>
          <a:prstGeom prst="rect">
            <a:avLst/>
          </a:prstGeom>
          <a:noFill/>
          <a:ln/>
        </p:spPr>
        <p:txBody>
          <a:bodyPr wrap="square" lIns="0" tIns="0" rIns="0" bIns="0" rtlCol="0" anchor="t"/>
          <a:lstStyle/>
          <a:p>
            <a:pPr marL="0" indent="0" algn="l">
              <a:buNone/>
            </a:pPr>
            <a:r>
              <a:rPr lang="en-US" sz="1300" b="1" kern="0" spc="100" dirty="0">
                <a:solidFill>
                  <a:srgbClr val="4A55FA"/>
                </a:solidFill>
                <a:latin typeface="Arial Black" pitchFamily="34" charset="0"/>
                <a:ea typeface="Arial Black" pitchFamily="34" charset="-122"/>
                <a:cs typeface="Arial Black" pitchFamily="34" charset="-120"/>
              </a:rPr>
              <a:t>The Regulator</a:t>
            </a:r>
            <a:endParaRPr lang="en-US" sz="1300" dirty="0"/>
          </a:p>
        </p:txBody>
      </p:sp>
      <p:sp>
        <p:nvSpPr>
          <p:cNvPr id="31" name="Text 27"/>
          <p:cNvSpPr/>
          <p:nvPr/>
        </p:nvSpPr>
        <p:spPr>
          <a:xfrm>
            <a:off x="7296912" y="3822192"/>
            <a:ext cx="2057400" cy="822960"/>
          </a:xfrm>
          <a:prstGeom prst="rect">
            <a:avLst/>
          </a:prstGeom>
          <a:noFill/>
          <a:ln/>
        </p:spPr>
        <p:txBody>
          <a:bodyPr wrap="square" lIns="0" tIns="0" rIns="0" bIns="0" rtlCol="0" anchor="t"/>
          <a:lstStyle/>
          <a:p>
            <a:pPr marL="0" indent="0" algn="l">
              <a:buNone/>
            </a:pPr>
            <a:r>
              <a:rPr lang="en-US" sz="1100" dirty="0">
                <a:solidFill>
                  <a:srgbClr val="4C4C4C"/>
                </a:solidFill>
                <a:latin typeface="Calibri" pitchFamily="34" charset="0"/>
                <a:ea typeface="Calibri" pitchFamily="34" charset="-122"/>
                <a:cs typeface="Calibri" pitchFamily="34" charset="-120"/>
              </a:rPr>
              <a:t>Government regulation is so burdensome that most entrepreneurs work in the underground economy.</a:t>
            </a:r>
            <a:endParaRPr lang="en-US" sz="1100" dirty="0"/>
          </a:p>
        </p:txBody>
      </p:sp>
      <p:sp>
        <p:nvSpPr>
          <p:cNvPr id="32" name="Shape 28"/>
          <p:cNvSpPr/>
          <p:nvPr/>
        </p:nvSpPr>
        <p:spPr>
          <a:xfrm>
            <a:off x="9610344" y="3319272"/>
            <a:ext cx="2377440" cy="1417320"/>
          </a:xfrm>
          <a:prstGeom prst="rect">
            <a:avLst/>
          </a:prstGeom>
          <a:solidFill>
            <a:srgbClr val="F2F2F2"/>
          </a:solidFill>
          <a:ln w="12700">
            <a:solidFill>
              <a:srgbClr val="F2F2F2"/>
            </a:solidFill>
            <a:prstDash val="solid"/>
          </a:ln>
        </p:spPr>
        <p:txBody>
          <a:bodyPr/>
          <a:lstStyle/>
          <a:p>
            <a:endParaRPr lang="en-US"/>
          </a:p>
        </p:txBody>
      </p:sp>
      <p:sp>
        <p:nvSpPr>
          <p:cNvPr id="33" name="Shape 29"/>
          <p:cNvSpPr/>
          <p:nvPr/>
        </p:nvSpPr>
        <p:spPr>
          <a:xfrm>
            <a:off x="9610344" y="3319272"/>
            <a:ext cx="91440" cy="1417320"/>
          </a:xfrm>
          <a:prstGeom prst="rect">
            <a:avLst/>
          </a:prstGeom>
          <a:solidFill>
            <a:srgbClr val="96DAD0"/>
          </a:solidFill>
          <a:ln w="12700">
            <a:solidFill>
              <a:srgbClr val="96DAD0"/>
            </a:solidFill>
            <a:prstDash val="solid"/>
          </a:ln>
        </p:spPr>
        <p:txBody>
          <a:bodyPr/>
          <a:lstStyle/>
          <a:p>
            <a:endParaRPr lang="en-US"/>
          </a:p>
        </p:txBody>
      </p:sp>
      <p:sp>
        <p:nvSpPr>
          <p:cNvPr id="34" name="Text 30"/>
          <p:cNvSpPr/>
          <p:nvPr/>
        </p:nvSpPr>
        <p:spPr>
          <a:xfrm>
            <a:off x="9838944" y="3456432"/>
            <a:ext cx="2057400" cy="365760"/>
          </a:xfrm>
          <a:prstGeom prst="rect">
            <a:avLst/>
          </a:prstGeom>
          <a:noFill/>
          <a:ln/>
        </p:spPr>
        <p:txBody>
          <a:bodyPr wrap="square" lIns="0" tIns="0" rIns="0" bIns="0" rtlCol="0" anchor="t"/>
          <a:lstStyle/>
          <a:p>
            <a:pPr marL="0" indent="0" algn="l">
              <a:buNone/>
            </a:pPr>
            <a:r>
              <a:rPr lang="en-US" sz="1300" b="1" kern="0" spc="100" dirty="0">
                <a:solidFill>
                  <a:srgbClr val="96DAD0"/>
                </a:solidFill>
                <a:latin typeface="Arial Black" pitchFamily="34" charset="0"/>
                <a:ea typeface="Arial Black" pitchFamily="34" charset="-122"/>
                <a:cs typeface="Arial Black" pitchFamily="34" charset="-120"/>
              </a:rPr>
              <a:t>The Employer</a:t>
            </a:r>
            <a:endParaRPr lang="en-US" sz="1300" dirty="0"/>
          </a:p>
        </p:txBody>
      </p:sp>
      <p:sp>
        <p:nvSpPr>
          <p:cNvPr id="35" name="Text 31"/>
          <p:cNvSpPr/>
          <p:nvPr/>
        </p:nvSpPr>
        <p:spPr>
          <a:xfrm>
            <a:off x="9838944" y="3822192"/>
            <a:ext cx="2057400" cy="822960"/>
          </a:xfrm>
          <a:prstGeom prst="rect">
            <a:avLst/>
          </a:prstGeom>
          <a:noFill/>
          <a:ln/>
        </p:spPr>
        <p:txBody>
          <a:bodyPr wrap="square" lIns="0" tIns="0" rIns="0" bIns="0" rtlCol="0" anchor="t"/>
          <a:lstStyle/>
          <a:p>
            <a:pPr marL="0" indent="0" algn="l">
              <a:buNone/>
            </a:pPr>
            <a:r>
              <a:rPr lang="en-US" sz="1100" dirty="0">
                <a:solidFill>
                  <a:srgbClr val="4C4C4C"/>
                </a:solidFill>
                <a:latin typeface="Calibri" pitchFamily="34" charset="0"/>
                <a:ea typeface="Calibri" pitchFamily="34" charset="-122"/>
                <a:cs typeface="Calibri" pitchFamily="34" charset="-120"/>
              </a:rPr>
              <a:t>Other businesses are desperate for childcare for their workers but can’t absorb the cost.</a:t>
            </a:r>
            <a:endParaRPr lang="en-US" sz="1100" dirty="0"/>
          </a:p>
        </p:txBody>
      </p:sp>
      <p:sp>
        <p:nvSpPr>
          <p:cNvPr id="36" name="Shape 32"/>
          <p:cNvSpPr/>
          <p:nvPr/>
        </p:nvSpPr>
        <p:spPr>
          <a:xfrm>
            <a:off x="4526280" y="5166360"/>
            <a:ext cx="7269480" cy="1051560"/>
          </a:xfrm>
          <a:prstGeom prst="rect">
            <a:avLst/>
          </a:prstGeom>
          <a:solidFill>
            <a:srgbClr val="E5E7FF"/>
          </a:solidFill>
          <a:ln w="12700">
            <a:solidFill>
              <a:srgbClr val="E5E7FF"/>
            </a:solidFill>
            <a:prstDash val="solid"/>
          </a:ln>
        </p:spPr>
        <p:txBody>
          <a:bodyPr/>
          <a:lstStyle/>
          <a:p>
            <a:endParaRPr lang="en-US"/>
          </a:p>
        </p:txBody>
      </p:sp>
      <p:sp>
        <p:nvSpPr>
          <p:cNvPr id="37" name="Text 33"/>
          <p:cNvSpPr/>
          <p:nvPr/>
        </p:nvSpPr>
        <p:spPr>
          <a:xfrm>
            <a:off x="4709160" y="5257800"/>
            <a:ext cx="6995160" cy="868680"/>
          </a:xfrm>
          <a:prstGeom prst="rect">
            <a:avLst/>
          </a:prstGeom>
          <a:noFill/>
          <a:ln/>
        </p:spPr>
        <p:txBody>
          <a:bodyPr wrap="square" lIns="0" tIns="0" rIns="0" bIns="0" rtlCol="0" anchor="ctr"/>
          <a:lstStyle/>
          <a:p>
            <a:pPr marL="0" indent="0">
              <a:buNone/>
            </a:pPr>
            <a:r>
              <a:rPr lang="en-US" sz="1400" b="1" kern="0" spc="100" dirty="0">
                <a:solidFill>
                  <a:srgbClr val="4A55FA"/>
                </a:solidFill>
                <a:latin typeface="Arial Black" pitchFamily="34" charset="0"/>
                <a:ea typeface="Arial Black" pitchFamily="34" charset="-122"/>
                <a:cs typeface="Arial Black" pitchFamily="34" charset="-120"/>
              </a:rPr>
              <a:t>Breakthrough Thinking →  </a:t>
            </a:r>
            <a:r>
              <a:rPr lang="en-US" sz="1200" i="1" dirty="0">
                <a:solidFill>
                  <a:srgbClr val="4C4C4C"/>
                </a:solidFill>
                <a:latin typeface="Calibri" pitchFamily="34" charset="0"/>
                <a:ea typeface="Calibri" pitchFamily="34" charset="-122"/>
                <a:cs typeface="Calibri" pitchFamily="34" charset="-120"/>
              </a:rPr>
              <a:t>On Feb. 5, the Fortitude Fund Thought Leadership Board met with practitioners and advocates and applied a special process called Breakthrough Thinking — generating 5 policy ideas to reset the sector.</a:t>
            </a:r>
            <a:endParaRPr lang="en-US" sz="1400" dirty="0"/>
          </a:p>
        </p:txBody>
      </p:sp>
      <p:sp>
        <p:nvSpPr>
          <p:cNvPr id="38" name="Text 34"/>
          <p:cNvSpPr/>
          <p:nvPr/>
        </p:nvSpPr>
        <p:spPr>
          <a:xfrm>
            <a:off x="457200" y="6263640"/>
            <a:ext cx="8229600" cy="274320"/>
          </a:xfrm>
          <a:prstGeom prst="rect">
            <a:avLst/>
          </a:prstGeom>
          <a:noFill/>
          <a:ln/>
        </p:spPr>
        <p:txBody>
          <a:bodyPr wrap="square" lIns="0" tIns="0" rIns="0" bIns="0" rtlCol="0" anchor="ctr"/>
          <a:lstStyle/>
          <a:p>
            <a:pPr marL="0" indent="0" algn="l">
              <a:buNone/>
            </a:pPr>
            <a:r>
              <a:rPr lang="en-US" sz="900" dirty="0">
                <a:solidFill>
                  <a:srgbClr val="4C4C4C"/>
                </a:solidFill>
                <a:latin typeface="Calibri" pitchFamily="34" charset="0"/>
                <a:ea typeface="Calibri" pitchFamily="34" charset="-122"/>
                <a:cs typeface="Calibri" pitchFamily="34" charset="-120"/>
              </a:rPr>
              <a:t>Fortitude Fund of Northeast Indiana  |  Childcare Policy Thought Leadership</a:t>
            </a:r>
            <a:endParaRPr lang="en-US" sz="900" dirty="0"/>
          </a:p>
        </p:txBody>
      </p:sp>
      <p:sp>
        <p:nvSpPr>
          <p:cNvPr id="39" name="Text 35"/>
          <p:cNvSpPr/>
          <p:nvPr/>
        </p:nvSpPr>
        <p:spPr>
          <a:xfrm>
            <a:off x="10911535" y="6263640"/>
            <a:ext cx="822960" cy="274320"/>
          </a:xfrm>
          <a:prstGeom prst="rect">
            <a:avLst/>
          </a:prstGeom>
          <a:noFill/>
          <a:ln/>
        </p:spPr>
        <p:txBody>
          <a:bodyPr wrap="square" lIns="0" tIns="0" rIns="0" bIns="0" rtlCol="0" anchor="ctr"/>
          <a:lstStyle/>
          <a:p>
            <a:pPr marL="0" indent="0" algn="r">
              <a:buNone/>
            </a:pPr>
            <a:r>
              <a:rPr lang="en-US" sz="900" dirty="0">
                <a:solidFill>
                  <a:srgbClr val="4C4C4C"/>
                </a:solidFill>
                <a:latin typeface="Calibri" pitchFamily="34" charset="0"/>
                <a:ea typeface="Calibri" pitchFamily="34" charset="-122"/>
                <a:cs typeface="Calibri" pitchFamily="34" charset="-120"/>
              </a:rPr>
              <a:t>1 / 6</a:t>
            </a:r>
            <a:endParaRPr lang="en-US" sz="900" dirty="0"/>
          </a:p>
        </p:txBody>
      </p:sp>
      <p:pic>
        <p:nvPicPr>
          <p:cNvPr id="41" name="Picture 40">
            <a:extLst>
              <a:ext uri="{FF2B5EF4-FFF2-40B4-BE49-F238E27FC236}">
                <a16:creationId xmlns:a16="http://schemas.microsoft.com/office/drawing/2014/main" id="{A5E465BD-7CF2-7B6F-1208-1DD34E635D26}"/>
              </a:ext>
            </a:extLst>
          </p:cNvPr>
          <p:cNvPicPr>
            <a:picLocks noChangeAspect="1"/>
          </p:cNvPicPr>
          <p:nvPr/>
        </p:nvPicPr>
        <p:blipFill>
          <a:blip r:embed="rId4"/>
          <a:stretch>
            <a:fillRect/>
          </a:stretch>
        </p:blipFill>
        <p:spPr>
          <a:xfrm>
            <a:off x="1115568" y="4378674"/>
            <a:ext cx="1763268" cy="134640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351215" y="-2743200"/>
            <a:ext cx="5943600" cy="5943600"/>
          </a:xfrm>
          <a:prstGeom prst="ellipse">
            <a:avLst/>
          </a:prstGeom>
          <a:solidFill>
            <a:srgbClr val="DF6452">
              <a:alpha val="8000"/>
            </a:srgbClr>
          </a:solidFill>
          <a:ln/>
        </p:spPr>
        <p:txBody>
          <a:bodyPr/>
          <a:lstStyle/>
          <a:p>
            <a:endParaRPr lang="en-US"/>
          </a:p>
        </p:txBody>
      </p:sp>
      <p:sp>
        <p:nvSpPr>
          <p:cNvPr id="3" name="Shape 1"/>
          <p:cNvSpPr/>
          <p:nvPr/>
        </p:nvSpPr>
        <p:spPr>
          <a:xfrm>
            <a:off x="-2743200" y="4114800"/>
            <a:ext cx="5029200" cy="5029200"/>
          </a:xfrm>
          <a:prstGeom prst="ellipse">
            <a:avLst/>
          </a:prstGeom>
          <a:solidFill>
            <a:srgbClr val="96DAD0">
              <a:alpha val="10000"/>
            </a:srgbClr>
          </a:solidFill>
          <a:ln/>
        </p:spPr>
        <p:txBody>
          <a:bodyPr/>
          <a:lstStyle/>
          <a:p>
            <a:endParaRPr lang="en-US"/>
          </a:p>
        </p:txBody>
      </p:sp>
      <p:pic>
        <p:nvPicPr>
          <p:cNvPr id="4" name="Image 0" descr="/sessions/magical-kind-cerf/mnt/outputs/ff_mark.png"/>
          <p:cNvPicPr>
            <a:picLocks noChangeAspect="1"/>
          </p:cNvPicPr>
          <p:nvPr/>
        </p:nvPicPr>
        <p:blipFill>
          <a:blip r:embed="rId3">
            <a:alphaModFix amt="12000"/>
          </a:blip>
          <a:stretch>
            <a:fillRect/>
          </a:stretch>
        </p:blipFill>
        <p:spPr>
          <a:xfrm>
            <a:off x="10464698" y="5280660"/>
            <a:ext cx="2275264" cy="1737360"/>
          </a:xfrm>
          <a:prstGeom prst="rect">
            <a:avLst/>
          </a:prstGeom>
        </p:spPr>
      </p:pic>
      <p:sp>
        <p:nvSpPr>
          <p:cNvPr id="5" name="Shape 2"/>
          <p:cNvSpPr/>
          <p:nvPr/>
        </p:nvSpPr>
        <p:spPr>
          <a:xfrm>
            <a:off x="0" y="6693408"/>
            <a:ext cx="4063898" cy="164592"/>
          </a:xfrm>
          <a:prstGeom prst="rect">
            <a:avLst/>
          </a:prstGeom>
          <a:solidFill>
            <a:srgbClr val="DF6452"/>
          </a:solidFill>
          <a:ln/>
        </p:spPr>
        <p:txBody>
          <a:bodyPr/>
          <a:lstStyle/>
          <a:p>
            <a:endParaRPr lang="en-US"/>
          </a:p>
        </p:txBody>
      </p:sp>
      <p:sp>
        <p:nvSpPr>
          <p:cNvPr id="6" name="Shape 3"/>
          <p:cNvSpPr/>
          <p:nvPr/>
        </p:nvSpPr>
        <p:spPr>
          <a:xfrm>
            <a:off x="4063898" y="6693408"/>
            <a:ext cx="4063898" cy="164592"/>
          </a:xfrm>
          <a:prstGeom prst="rect">
            <a:avLst/>
          </a:prstGeom>
          <a:solidFill>
            <a:srgbClr val="96DAD0"/>
          </a:solidFill>
          <a:ln/>
        </p:spPr>
        <p:txBody>
          <a:bodyPr/>
          <a:lstStyle/>
          <a:p>
            <a:endParaRPr lang="en-US"/>
          </a:p>
        </p:txBody>
      </p:sp>
      <p:sp>
        <p:nvSpPr>
          <p:cNvPr id="7" name="Shape 4"/>
          <p:cNvSpPr/>
          <p:nvPr/>
        </p:nvSpPr>
        <p:spPr>
          <a:xfrm>
            <a:off x="8127797" y="6693408"/>
            <a:ext cx="4063898" cy="164592"/>
          </a:xfrm>
          <a:prstGeom prst="rect">
            <a:avLst/>
          </a:prstGeom>
          <a:solidFill>
            <a:srgbClr val="4A55FA"/>
          </a:solidFill>
          <a:ln/>
        </p:spPr>
        <p:txBody>
          <a:bodyPr/>
          <a:lstStyle/>
          <a:p>
            <a:endParaRPr lang="en-US"/>
          </a:p>
        </p:txBody>
      </p:sp>
      <p:sp>
        <p:nvSpPr>
          <p:cNvPr id="8" name="Shape 5"/>
          <p:cNvSpPr/>
          <p:nvPr/>
        </p:nvSpPr>
        <p:spPr>
          <a:xfrm>
            <a:off x="502920" y="1097280"/>
            <a:ext cx="100584" cy="100584"/>
          </a:xfrm>
          <a:prstGeom prst="ellipse">
            <a:avLst/>
          </a:prstGeom>
          <a:solidFill>
            <a:srgbClr val="4A55FA"/>
          </a:solidFill>
          <a:ln w="12700">
            <a:solidFill>
              <a:srgbClr val="4A55FA"/>
            </a:solidFill>
            <a:prstDash val="solid"/>
          </a:ln>
        </p:spPr>
        <p:txBody>
          <a:bodyPr/>
          <a:lstStyle/>
          <a:p>
            <a:endParaRPr lang="en-US"/>
          </a:p>
        </p:txBody>
      </p:sp>
      <p:sp>
        <p:nvSpPr>
          <p:cNvPr id="9" name="Shape 6"/>
          <p:cNvSpPr/>
          <p:nvPr/>
        </p:nvSpPr>
        <p:spPr>
          <a:xfrm>
            <a:off x="653796" y="1097280"/>
            <a:ext cx="100584" cy="100584"/>
          </a:xfrm>
          <a:prstGeom prst="ellipse">
            <a:avLst/>
          </a:prstGeom>
          <a:solidFill>
            <a:srgbClr val="96DAD0"/>
          </a:solidFill>
          <a:ln w="12700">
            <a:solidFill>
              <a:srgbClr val="96DAD0"/>
            </a:solidFill>
            <a:prstDash val="solid"/>
          </a:ln>
        </p:spPr>
        <p:txBody>
          <a:bodyPr/>
          <a:lstStyle/>
          <a:p>
            <a:endParaRPr lang="en-US"/>
          </a:p>
        </p:txBody>
      </p:sp>
      <p:sp>
        <p:nvSpPr>
          <p:cNvPr id="10" name="Shape 7"/>
          <p:cNvSpPr/>
          <p:nvPr/>
        </p:nvSpPr>
        <p:spPr>
          <a:xfrm>
            <a:off x="804672" y="1097280"/>
            <a:ext cx="100584" cy="100584"/>
          </a:xfrm>
          <a:prstGeom prst="ellipse">
            <a:avLst/>
          </a:prstGeom>
          <a:solidFill>
            <a:srgbClr val="DF6452"/>
          </a:solidFill>
          <a:ln w="12700">
            <a:solidFill>
              <a:srgbClr val="DF6452"/>
            </a:solidFill>
            <a:prstDash val="solid"/>
          </a:ln>
        </p:spPr>
        <p:txBody>
          <a:bodyPr/>
          <a:lstStyle/>
          <a:p>
            <a:endParaRPr lang="en-US"/>
          </a:p>
        </p:txBody>
      </p:sp>
      <p:pic>
        <p:nvPicPr>
          <p:cNvPr id="11" name="Image 1" descr="/sessions/magical-kind-cerf/mnt/outputs/ff_lockup.png"/>
          <p:cNvPicPr>
            <a:picLocks noChangeAspect="1"/>
          </p:cNvPicPr>
          <p:nvPr/>
        </p:nvPicPr>
        <p:blipFill>
          <a:blip r:embed="rId4"/>
          <a:stretch>
            <a:fillRect/>
          </a:stretch>
        </p:blipFill>
        <p:spPr>
          <a:xfrm>
            <a:off x="457200" y="365760"/>
            <a:ext cx="1828800" cy="437956"/>
          </a:xfrm>
          <a:prstGeom prst="rect">
            <a:avLst/>
          </a:prstGeom>
        </p:spPr>
      </p:pic>
      <p:sp>
        <p:nvSpPr>
          <p:cNvPr id="12" name="Shape 8"/>
          <p:cNvSpPr/>
          <p:nvPr/>
        </p:nvSpPr>
        <p:spPr>
          <a:xfrm>
            <a:off x="10865815" y="320040"/>
            <a:ext cx="868680" cy="868680"/>
          </a:xfrm>
          <a:prstGeom prst="ellipse">
            <a:avLst/>
          </a:prstGeom>
          <a:solidFill>
            <a:srgbClr val="DF6452"/>
          </a:solidFill>
          <a:ln w="12700">
            <a:solidFill>
              <a:srgbClr val="DF6452"/>
            </a:solidFill>
            <a:prstDash val="solid"/>
          </a:ln>
        </p:spPr>
        <p:txBody>
          <a:bodyPr/>
          <a:lstStyle/>
          <a:p>
            <a:endParaRPr lang="en-US"/>
          </a:p>
        </p:txBody>
      </p:sp>
      <p:sp>
        <p:nvSpPr>
          <p:cNvPr id="13" name="Text 9"/>
          <p:cNvSpPr/>
          <p:nvPr/>
        </p:nvSpPr>
        <p:spPr>
          <a:xfrm>
            <a:off x="10865815" y="320040"/>
            <a:ext cx="868680" cy="868680"/>
          </a:xfrm>
          <a:prstGeom prst="rect">
            <a:avLst/>
          </a:prstGeom>
          <a:noFill/>
          <a:ln/>
        </p:spPr>
        <p:txBody>
          <a:bodyPr wrap="square" lIns="0" tIns="0" rIns="0" bIns="0" rtlCol="0" anchor="ctr"/>
          <a:lstStyle/>
          <a:p>
            <a:pPr marL="0" indent="0" algn="ctr">
              <a:buNone/>
            </a:pPr>
            <a:r>
              <a:rPr lang="en-US" sz="3200" b="1" dirty="0">
                <a:solidFill>
                  <a:srgbClr val="FFFFFF"/>
                </a:solidFill>
                <a:latin typeface="Arial Black" pitchFamily="34" charset="0"/>
                <a:ea typeface="Arial Black" pitchFamily="34" charset="-122"/>
                <a:cs typeface="Arial Black" pitchFamily="34" charset="-120"/>
              </a:rPr>
              <a:t>1</a:t>
            </a:r>
            <a:endParaRPr lang="en-US" sz="3200" dirty="0"/>
          </a:p>
        </p:txBody>
      </p:sp>
      <p:sp>
        <p:nvSpPr>
          <p:cNvPr id="14" name="Text 10"/>
          <p:cNvSpPr/>
          <p:nvPr/>
        </p:nvSpPr>
        <p:spPr>
          <a:xfrm>
            <a:off x="8076895" y="457200"/>
            <a:ext cx="2697480" cy="274320"/>
          </a:xfrm>
          <a:prstGeom prst="rect">
            <a:avLst/>
          </a:prstGeom>
          <a:noFill/>
          <a:ln/>
        </p:spPr>
        <p:txBody>
          <a:bodyPr wrap="square" lIns="0" tIns="0" rIns="0" bIns="0" rtlCol="0" anchor="ctr"/>
          <a:lstStyle/>
          <a:p>
            <a:pPr marL="0" indent="0" algn="r">
              <a:buNone/>
            </a:pPr>
            <a:r>
              <a:rPr lang="en-US" sz="1100" b="1" kern="0" spc="300" dirty="0">
                <a:solidFill>
                  <a:srgbClr val="DF6452"/>
                </a:solidFill>
                <a:latin typeface="Arial Black" pitchFamily="34" charset="0"/>
                <a:ea typeface="Arial Black" pitchFamily="34" charset="-122"/>
                <a:cs typeface="Arial Black" pitchFamily="34" charset="-120"/>
              </a:rPr>
              <a:t>POLICY IDEA 1 OF 5</a:t>
            </a:r>
            <a:endParaRPr lang="en-US" sz="1100" dirty="0"/>
          </a:p>
        </p:txBody>
      </p:sp>
      <p:sp>
        <p:nvSpPr>
          <p:cNvPr id="15" name="Text 11"/>
          <p:cNvSpPr/>
          <p:nvPr/>
        </p:nvSpPr>
        <p:spPr>
          <a:xfrm>
            <a:off x="8076895" y="777240"/>
            <a:ext cx="2697480" cy="274320"/>
          </a:xfrm>
          <a:prstGeom prst="rect">
            <a:avLst/>
          </a:prstGeom>
          <a:noFill/>
          <a:ln/>
        </p:spPr>
        <p:txBody>
          <a:bodyPr wrap="square" lIns="0" tIns="0" rIns="0" bIns="0" rtlCol="0" anchor="ctr"/>
          <a:lstStyle/>
          <a:p>
            <a:pPr marL="0" indent="0" algn="r">
              <a:buNone/>
            </a:pPr>
            <a:r>
              <a:rPr lang="en-US" sz="1100" i="1" dirty="0">
                <a:solidFill>
                  <a:srgbClr val="4C4C4C"/>
                </a:solidFill>
                <a:latin typeface="Georgia" pitchFamily="34" charset="0"/>
                <a:ea typeface="Georgia" pitchFamily="34" charset="-122"/>
                <a:cs typeface="Georgia" pitchFamily="34" charset="-120"/>
              </a:rPr>
              <a:t>First policy idea</a:t>
            </a:r>
            <a:endParaRPr lang="en-US" sz="1100" dirty="0"/>
          </a:p>
        </p:txBody>
      </p:sp>
      <p:sp>
        <p:nvSpPr>
          <p:cNvPr id="16" name="Text 12"/>
          <p:cNvSpPr/>
          <p:nvPr/>
        </p:nvSpPr>
        <p:spPr>
          <a:xfrm>
            <a:off x="457200" y="1280160"/>
            <a:ext cx="11338560" cy="868680"/>
          </a:xfrm>
          <a:prstGeom prst="rect">
            <a:avLst/>
          </a:prstGeom>
          <a:noFill/>
          <a:ln/>
        </p:spPr>
        <p:txBody>
          <a:bodyPr wrap="square" lIns="0" tIns="0" rIns="0" bIns="0" rtlCol="0" anchor="t"/>
          <a:lstStyle/>
          <a:p>
            <a:pPr marL="0" indent="0" algn="l">
              <a:buNone/>
            </a:pPr>
            <a:r>
              <a:rPr lang="en-US" sz="2600" b="1" dirty="0">
                <a:solidFill>
                  <a:srgbClr val="DF6452"/>
                </a:solidFill>
                <a:latin typeface="Arial Black" pitchFamily="34" charset="0"/>
                <a:ea typeface="Arial Black" pitchFamily="34" charset="-122"/>
                <a:cs typeface="Arial Black" pitchFamily="34" charset="-120"/>
              </a:rPr>
              <a:t>Transform the Childcare Business Model.</a:t>
            </a:r>
            <a:endParaRPr lang="en-US" sz="2600" dirty="0"/>
          </a:p>
        </p:txBody>
      </p:sp>
      <p:sp>
        <p:nvSpPr>
          <p:cNvPr id="17" name="Text 13"/>
          <p:cNvSpPr/>
          <p:nvPr/>
        </p:nvSpPr>
        <p:spPr>
          <a:xfrm>
            <a:off x="502920" y="2194560"/>
            <a:ext cx="11247120" cy="548640"/>
          </a:xfrm>
          <a:prstGeom prst="rect">
            <a:avLst/>
          </a:prstGeom>
          <a:noFill/>
          <a:ln/>
        </p:spPr>
        <p:txBody>
          <a:bodyPr wrap="square" lIns="0" tIns="0" rIns="0" bIns="0" rtlCol="0" anchor="t"/>
          <a:lstStyle/>
          <a:p>
            <a:pPr marL="0" indent="0" algn="l">
              <a:buNone/>
            </a:pPr>
            <a:r>
              <a:rPr lang="en-US" sz="1100" i="1" dirty="0">
                <a:solidFill>
                  <a:srgbClr val="4C4C4C"/>
                </a:solidFill>
                <a:latin typeface="Georgia" pitchFamily="34" charset="0"/>
                <a:ea typeface="Georgia" pitchFamily="34" charset="-122"/>
                <a:cs typeface="Georgia" pitchFamily="34" charset="-120"/>
              </a:rPr>
              <a:t>7 ways to make this actionable:</a:t>
            </a:r>
            <a:endParaRPr lang="en-US" sz="1100" dirty="0"/>
          </a:p>
        </p:txBody>
      </p:sp>
      <p:sp>
        <p:nvSpPr>
          <p:cNvPr id="18" name="Shape 14"/>
          <p:cNvSpPr/>
          <p:nvPr/>
        </p:nvSpPr>
        <p:spPr>
          <a:xfrm>
            <a:off x="457200" y="2743200"/>
            <a:ext cx="411480" cy="411480"/>
          </a:xfrm>
          <a:prstGeom prst="ellipse">
            <a:avLst/>
          </a:prstGeom>
          <a:solidFill>
            <a:srgbClr val="DF6452"/>
          </a:solidFill>
          <a:ln w="12700">
            <a:solidFill>
              <a:srgbClr val="DF6452"/>
            </a:solidFill>
            <a:prstDash val="solid"/>
          </a:ln>
        </p:spPr>
        <p:txBody>
          <a:bodyPr/>
          <a:lstStyle/>
          <a:p>
            <a:endParaRPr lang="en-US"/>
          </a:p>
        </p:txBody>
      </p:sp>
      <p:sp>
        <p:nvSpPr>
          <p:cNvPr id="19" name="Text 15"/>
          <p:cNvSpPr/>
          <p:nvPr/>
        </p:nvSpPr>
        <p:spPr>
          <a:xfrm>
            <a:off x="457200" y="274320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1</a:t>
            </a:r>
            <a:endParaRPr lang="en-US" sz="1600" dirty="0"/>
          </a:p>
        </p:txBody>
      </p:sp>
      <p:sp>
        <p:nvSpPr>
          <p:cNvPr id="20" name="Text 16"/>
          <p:cNvSpPr/>
          <p:nvPr/>
        </p:nvSpPr>
        <p:spPr>
          <a:xfrm>
            <a:off x="1005840" y="269748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Remove cost drivers</a:t>
            </a:r>
            <a:endParaRPr lang="en-US" sz="1200" dirty="0"/>
          </a:p>
        </p:txBody>
      </p:sp>
      <p:sp>
        <p:nvSpPr>
          <p:cNvPr id="21" name="Text 17"/>
          <p:cNvSpPr/>
          <p:nvPr/>
        </p:nvSpPr>
        <p:spPr>
          <a:xfrm>
            <a:off x="1005840" y="308152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Remove cost drivers by exploring the use of automation for routine tasks with human-in-the-loop supervision via centralized Quality &amp; Safety Control Centers. Remember what a welcome addition it was to your life when baby swings were invented?</a:t>
            </a:r>
            <a:endParaRPr lang="en-US" sz="950" dirty="0"/>
          </a:p>
        </p:txBody>
      </p:sp>
      <p:sp>
        <p:nvSpPr>
          <p:cNvPr id="22" name="Shape 18"/>
          <p:cNvSpPr/>
          <p:nvPr/>
        </p:nvSpPr>
        <p:spPr>
          <a:xfrm>
            <a:off x="6233008" y="2743200"/>
            <a:ext cx="411480" cy="411480"/>
          </a:xfrm>
          <a:prstGeom prst="ellipse">
            <a:avLst/>
          </a:prstGeom>
          <a:solidFill>
            <a:srgbClr val="DF6452"/>
          </a:solidFill>
          <a:ln w="12700">
            <a:solidFill>
              <a:srgbClr val="DF6452"/>
            </a:solidFill>
            <a:prstDash val="solid"/>
          </a:ln>
        </p:spPr>
        <p:txBody>
          <a:bodyPr/>
          <a:lstStyle/>
          <a:p>
            <a:endParaRPr lang="en-US"/>
          </a:p>
        </p:txBody>
      </p:sp>
      <p:sp>
        <p:nvSpPr>
          <p:cNvPr id="23" name="Text 19"/>
          <p:cNvSpPr/>
          <p:nvPr/>
        </p:nvSpPr>
        <p:spPr>
          <a:xfrm>
            <a:off x="6233008" y="274320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2</a:t>
            </a:r>
            <a:endParaRPr lang="en-US" sz="1600" dirty="0"/>
          </a:p>
        </p:txBody>
      </p:sp>
      <p:sp>
        <p:nvSpPr>
          <p:cNvPr id="24" name="Text 20"/>
          <p:cNvSpPr/>
          <p:nvPr/>
        </p:nvSpPr>
        <p:spPr>
          <a:xfrm>
            <a:off x="6781648" y="269748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Make childcare a tax-free sector</a:t>
            </a:r>
            <a:endParaRPr lang="en-US" sz="1200" dirty="0"/>
          </a:p>
        </p:txBody>
      </p:sp>
      <p:sp>
        <p:nvSpPr>
          <p:cNvPr id="25" name="Text 21"/>
          <p:cNvSpPr/>
          <p:nvPr/>
        </p:nvSpPr>
        <p:spPr>
          <a:xfrm>
            <a:off x="6781648" y="308152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Make childcare a tax-free sector (sales, income, payroll, property) to attract new homegrown entrepreneurs (and entrepreneurs from across the nation) to increase supply.</a:t>
            </a:r>
            <a:endParaRPr lang="en-US" sz="950" dirty="0"/>
          </a:p>
        </p:txBody>
      </p:sp>
      <p:sp>
        <p:nvSpPr>
          <p:cNvPr id="26" name="Shape 22"/>
          <p:cNvSpPr/>
          <p:nvPr/>
        </p:nvSpPr>
        <p:spPr>
          <a:xfrm>
            <a:off x="457200" y="3589020"/>
            <a:ext cx="411480" cy="411480"/>
          </a:xfrm>
          <a:prstGeom prst="ellipse">
            <a:avLst/>
          </a:prstGeom>
          <a:solidFill>
            <a:srgbClr val="DF6452"/>
          </a:solidFill>
          <a:ln w="12700">
            <a:solidFill>
              <a:srgbClr val="DF6452"/>
            </a:solidFill>
            <a:prstDash val="solid"/>
          </a:ln>
        </p:spPr>
        <p:txBody>
          <a:bodyPr/>
          <a:lstStyle/>
          <a:p>
            <a:endParaRPr lang="en-US"/>
          </a:p>
        </p:txBody>
      </p:sp>
      <p:sp>
        <p:nvSpPr>
          <p:cNvPr id="27" name="Text 23"/>
          <p:cNvSpPr/>
          <p:nvPr/>
        </p:nvSpPr>
        <p:spPr>
          <a:xfrm>
            <a:off x="457200" y="35890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3</a:t>
            </a:r>
            <a:endParaRPr lang="en-US" sz="1600" dirty="0"/>
          </a:p>
        </p:txBody>
      </p:sp>
      <p:sp>
        <p:nvSpPr>
          <p:cNvPr id="28" name="Text 24"/>
          <p:cNvSpPr/>
          <p:nvPr/>
        </p:nvSpPr>
        <p:spPr>
          <a:xfrm>
            <a:off x="1005840" y="354330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Support Fractional Childcare</a:t>
            </a:r>
            <a:endParaRPr lang="en-US" sz="1200" dirty="0"/>
          </a:p>
        </p:txBody>
      </p:sp>
      <p:sp>
        <p:nvSpPr>
          <p:cNvPr id="29" name="Text 25"/>
          <p:cNvSpPr/>
          <p:nvPr/>
        </p:nvSpPr>
        <p:spPr>
          <a:xfrm>
            <a:off x="1005840" y="392734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Support Fractional Childcare, staffed in part by highly qualified grandparents and other adults who love children and have flexible time and disposable income.</a:t>
            </a:r>
            <a:endParaRPr lang="en-US" sz="950" dirty="0"/>
          </a:p>
        </p:txBody>
      </p:sp>
      <p:sp>
        <p:nvSpPr>
          <p:cNvPr id="30" name="Shape 26"/>
          <p:cNvSpPr/>
          <p:nvPr/>
        </p:nvSpPr>
        <p:spPr>
          <a:xfrm>
            <a:off x="6233008" y="3589020"/>
            <a:ext cx="411480" cy="411480"/>
          </a:xfrm>
          <a:prstGeom prst="ellipse">
            <a:avLst/>
          </a:prstGeom>
          <a:solidFill>
            <a:srgbClr val="DF6452"/>
          </a:solidFill>
          <a:ln w="12700">
            <a:solidFill>
              <a:srgbClr val="DF6452"/>
            </a:solidFill>
            <a:prstDash val="solid"/>
          </a:ln>
        </p:spPr>
        <p:txBody>
          <a:bodyPr/>
          <a:lstStyle/>
          <a:p>
            <a:endParaRPr lang="en-US"/>
          </a:p>
        </p:txBody>
      </p:sp>
      <p:sp>
        <p:nvSpPr>
          <p:cNvPr id="31" name="Text 27"/>
          <p:cNvSpPr/>
          <p:nvPr/>
        </p:nvSpPr>
        <p:spPr>
          <a:xfrm>
            <a:off x="6233008" y="35890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4</a:t>
            </a:r>
            <a:endParaRPr lang="en-US" sz="1600" dirty="0"/>
          </a:p>
        </p:txBody>
      </p:sp>
      <p:sp>
        <p:nvSpPr>
          <p:cNvPr id="32" name="Text 28"/>
          <p:cNvSpPr/>
          <p:nvPr/>
        </p:nvSpPr>
        <p:spPr>
          <a:xfrm>
            <a:off x="6781648" y="354330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Use optimized AI tools</a:t>
            </a:r>
            <a:endParaRPr lang="en-US" sz="1200" dirty="0"/>
          </a:p>
        </p:txBody>
      </p:sp>
      <p:sp>
        <p:nvSpPr>
          <p:cNvPr id="33" name="Text 29"/>
          <p:cNvSpPr/>
          <p:nvPr/>
        </p:nvSpPr>
        <p:spPr>
          <a:xfrm>
            <a:off x="6781648" y="392734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Use optimized AI tools that predict daily childcare demand by location, hours, and required skillsets and match caregivers accordingly.</a:t>
            </a:r>
            <a:endParaRPr lang="en-US" sz="950" dirty="0"/>
          </a:p>
        </p:txBody>
      </p:sp>
      <p:sp>
        <p:nvSpPr>
          <p:cNvPr id="34" name="Shape 30"/>
          <p:cNvSpPr/>
          <p:nvPr/>
        </p:nvSpPr>
        <p:spPr>
          <a:xfrm>
            <a:off x="457200" y="4434840"/>
            <a:ext cx="411480" cy="411480"/>
          </a:xfrm>
          <a:prstGeom prst="ellipse">
            <a:avLst/>
          </a:prstGeom>
          <a:solidFill>
            <a:srgbClr val="DF6452"/>
          </a:solidFill>
          <a:ln w="12700">
            <a:solidFill>
              <a:srgbClr val="DF6452"/>
            </a:solidFill>
            <a:prstDash val="solid"/>
          </a:ln>
        </p:spPr>
        <p:txBody>
          <a:bodyPr/>
          <a:lstStyle/>
          <a:p>
            <a:endParaRPr lang="en-US"/>
          </a:p>
        </p:txBody>
      </p:sp>
      <p:sp>
        <p:nvSpPr>
          <p:cNvPr id="35" name="Text 31"/>
          <p:cNvSpPr/>
          <p:nvPr/>
        </p:nvSpPr>
        <p:spPr>
          <a:xfrm>
            <a:off x="457200" y="443484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5</a:t>
            </a:r>
            <a:endParaRPr lang="en-US" sz="1600" dirty="0"/>
          </a:p>
        </p:txBody>
      </p:sp>
      <p:sp>
        <p:nvSpPr>
          <p:cNvPr id="36" name="Text 32"/>
          <p:cNvSpPr/>
          <p:nvPr/>
        </p:nvSpPr>
        <p:spPr>
          <a:xfrm>
            <a:off x="1005840" y="438912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Build a Co-Op Infrastructure</a:t>
            </a:r>
            <a:endParaRPr lang="en-US" sz="1200" dirty="0"/>
          </a:p>
        </p:txBody>
      </p:sp>
      <p:sp>
        <p:nvSpPr>
          <p:cNvPr id="37" name="Text 33"/>
          <p:cNvSpPr/>
          <p:nvPr/>
        </p:nvSpPr>
        <p:spPr>
          <a:xfrm>
            <a:off x="1005840" y="477316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Build a Co-Op Infrastructure…a “Do it Best”-style model so independent providers can pool risk and purchasing power.</a:t>
            </a:r>
            <a:endParaRPr lang="en-US" sz="950" dirty="0"/>
          </a:p>
        </p:txBody>
      </p:sp>
      <p:sp>
        <p:nvSpPr>
          <p:cNvPr id="38" name="Shape 34"/>
          <p:cNvSpPr/>
          <p:nvPr/>
        </p:nvSpPr>
        <p:spPr>
          <a:xfrm>
            <a:off x="6233008" y="4434840"/>
            <a:ext cx="411480" cy="411480"/>
          </a:xfrm>
          <a:prstGeom prst="ellipse">
            <a:avLst/>
          </a:prstGeom>
          <a:solidFill>
            <a:srgbClr val="DF6452"/>
          </a:solidFill>
          <a:ln w="12700">
            <a:solidFill>
              <a:srgbClr val="DF6452"/>
            </a:solidFill>
            <a:prstDash val="solid"/>
          </a:ln>
        </p:spPr>
        <p:txBody>
          <a:bodyPr/>
          <a:lstStyle/>
          <a:p>
            <a:endParaRPr lang="en-US"/>
          </a:p>
        </p:txBody>
      </p:sp>
      <p:sp>
        <p:nvSpPr>
          <p:cNvPr id="39" name="Text 35"/>
          <p:cNvSpPr/>
          <p:nvPr/>
        </p:nvSpPr>
        <p:spPr>
          <a:xfrm>
            <a:off x="6233008" y="443484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6</a:t>
            </a:r>
            <a:endParaRPr lang="en-US" sz="1600" dirty="0"/>
          </a:p>
        </p:txBody>
      </p:sp>
      <p:sp>
        <p:nvSpPr>
          <p:cNvPr id="40" name="Text 36"/>
          <p:cNvSpPr/>
          <p:nvPr/>
        </p:nvSpPr>
        <p:spPr>
          <a:xfrm>
            <a:off x="6781648" y="438912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Innovate new models</a:t>
            </a:r>
            <a:endParaRPr lang="en-US" sz="1200" dirty="0"/>
          </a:p>
        </p:txBody>
      </p:sp>
      <p:sp>
        <p:nvSpPr>
          <p:cNvPr id="41" name="Text 37"/>
          <p:cNvSpPr/>
          <p:nvPr/>
        </p:nvSpPr>
        <p:spPr>
          <a:xfrm>
            <a:off x="6781648" y="477316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Innovate new models such as micro-centers, co-working–based care in faith and employer spaces, and spoke-and-wheel networks.</a:t>
            </a:r>
            <a:endParaRPr lang="en-US" sz="950" dirty="0"/>
          </a:p>
        </p:txBody>
      </p:sp>
      <p:sp>
        <p:nvSpPr>
          <p:cNvPr id="42" name="Shape 38"/>
          <p:cNvSpPr/>
          <p:nvPr/>
        </p:nvSpPr>
        <p:spPr>
          <a:xfrm>
            <a:off x="457200" y="5280660"/>
            <a:ext cx="411480" cy="411480"/>
          </a:xfrm>
          <a:prstGeom prst="ellipse">
            <a:avLst/>
          </a:prstGeom>
          <a:solidFill>
            <a:srgbClr val="DF6452"/>
          </a:solidFill>
          <a:ln w="12700">
            <a:solidFill>
              <a:srgbClr val="DF6452"/>
            </a:solidFill>
            <a:prstDash val="solid"/>
          </a:ln>
        </p:spPr>
        <p:txBody>
          <a:bodyPr/>
          <a:lstStyle/>
          <a:p>
            <a:endParaRPr lang="en-US"/>
          </a:p>
        </p:txBody>
      </p:sp>
      <p:sp>
        <p:nvSpPr>
          <p:cNvPr id="43" name="Text 39"/>
          <p:cNvSpPr/>
          <p:nvPr/>
        </p:nvSpPr>
        <p:spPr>
          <a:xfrm>
            <a:off x="457200" y="528066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7</a:t>
            </a:r>
            <a:endParaRPr lang="en-US" sz="1600" dirty="0"/>
          </a:p>
        </p:txBody>
      </p:sp>
      <p:sp>
        <p:nvSpPr>
          <p:cNvPr id="44" name="Text 40"/>
          <p:cNvSpPr/>
          <p:nvPr/>
        </p:nvSpPr>
        <p:spPr>
          <a:xfrm>
            <a:off x="1005840" y="5234940"/>
            <a:ext cx="4952848" cy="347472"/>
          </a:xfrm>
          <a:prstGeom prst="rect">
            <a:avLst/>
          </a:prstGeom>
          <a:noFill/>
          <a:ln/>
        </p:spPr>
        <p:txBody>
          <a:bodyPr wrap="square" lIns="0" tIns="0" rIns="0" bIns="0" rtlCol="0" anchor="ctr"/>
          <a:lstStyle/>
          <a:p>
            <a:pPr marL="0" indent="0" algn="l">
              <a:buNone/>
            </a:pPr>
            <a:r>
              <a:rPr lang="en-US" sz="1200" b="1" dirty="0">
                <a:solidFill>
                  <a:srgbClr val="4C4C4C"/>
                </a:solidFill>
                <a:latin typeface="Arial Black" pitchFamily="34" charset="0"/>
                <a:ea typeface="Arial Black" pitchFamily="34" charset="-122"/>
                <a:cs typeface="Arial Black" pitchFamily="34" charset="-120"/>
              </a:rPr>
              <a:t>Reframe the Public-Private Compact</a:t>
            </a:r>
            <a:endParaRPr lang="en-US" sz="1200" dirty="0"/>
          </a:p>
        </p:txBody>
      </p:sp>
      <p:sp>
        <p:nvSpPr>
          <p:cNvPr id="45" name="Text 41"/>
          <p:cNvSpPr/>
          <p:nvPr/>
        </p:nvSpPr>
        <p:spPr>
          <a:xfrm>
            <a:off x="1005840" y="5618988"/>
            <a:ext cx="4952848" cy="342900"/>
          </a:xfrm>
          <a:prstGeom prst="rect">
            <a:avLst/>
          </a:prstGeom>
          <a:noFill/>
          <a:ln/>
        </p:spPr>
        <p:txBody>
          <a:bodyPr wrap="square" lIns="0" tIns="0" rIns="0" bIns="0" rtlCol="0" anchor="t"/>
          <a:lstStyle/>
          <a:p>
            <a:pPr marL="0" indent="0" algn="l">
              <a:buNone/>
            </a:pPr>
            <a:r>
              <a:rPr lang="en-US" sz="950" dirty="0">
                <a:solidFill>
                  <a:srgbClr val="4C4C4C"/>
                </a:solidFill>
                <a:latin typeface="Calibri" pitchFamily="34" charset="0"/>
                <a:ea typeface="Calibri" pitchFamily="34" charset="-122"/>
                <a:cs typeface="Calibri" pitchFamily="34" charset="-120"/>
              </a:rPr>
              <a:t>Reframe the Public-Private Compact by advocating that the State become an equal one-third financial partner in every child’s early years, alongside parents and their employers.</a:t>
            </a:r>
            <a:endParaRPr lang="en-US" sz="950" dirty="0"/>
          </a:p>
        </p:txBody>
      </p:sp>
      <p:sp>
        <p:nvSpPr>
          <p:cNvPr id="46" name="Text 42"/>
          <p:cNvSpPr/>
          <p:nvPr/>
        </p:nvSpPr>
        <p:spPr>
          <a:xfrm>
            <a:off x="457200" y="6263640"/>
            <a:ext cx="8229600" cy="274320"/>
          </a:xfrm>
          <a:prstGeom prst="rect">
            <a:avLst/>
          </a:prstGeom>
          <a:noFill/>
          <a:ln/>
        </p:spPr>
        <p:txBody>
          <a:bodyPr wrap="square" lIns="0" tIns="0" rIns="0" bIns="0" rtlCol="0" anchor="ctr"/>
          <a:lstStyle/>
          <a:p>
            <a:pPr marL="0" indent="0" algn="l">
              <a:buNone/>
            </a:pPr>
            <a:r>
              <a:rPr lang="en-US" sz="900" dirty="0">
                <a:solidFill>
                  <a:srgbClr val="4C4C4C"/>
                </a:solidFill>
                <a:latin typeface="Calibri" pitchFamily="34" charset="0"/>
                <a:ea typeface="Calibri" pitchFamily="34" charset="-122"/>
                <a:cs typeface="Calibri" pitchFamily="34" charset="-120"/>
              </a:rPr>
              <a:t>Fortitude Fund of Northeast Indiana  |  Childcare Policy Thought Leadership</a:t>
            </a:r>
            <a:endParaRPr lang="en-US" sz="900" dirty="0"/>
          </a:p>
        </p:txBody>
      </p:sp>
      <p:sp>
        <p:nvSpPr>
          <p:cNvPr id="47" name="Text 43"/>
          <p:cNvSpPr/>
          <p:nvPr/>
        </p:nvSpPr>
        <p:spPr>
          <a:xfrm>
            <a:off x="10911535" y="6263640"/>
            <a:ext cx="822960" cy="274320"/>
          </a:xfrm>
          <a:prstGeom prst="rect">
            <a:avLst/>
          </a:prstGeom>
          <a:noFill/>
          <a:ln/>
        </p:spPr>
        <p:txBody>
          <a:bodyPr wrap="square" lIns="0" tIns="0" rIns="0" bIns="0" rtlCol="0" anchor="ctr"/>
          <a:lstStyle/>
          <a:p>
            <a:pPr marL="0" indent="0" algn="r">
              <a:buNone/>
            </a:pPr>
            <a:r>
              <a:rPr lang="en-US" sz="900" dirty="0">
                <a:solidFill>
                  <a:srgbClr val="4C4C4C"/>
                </a:solidFill>
                <a:latin typeface="Calibri" pitchFamily="34" charset="0"/>
                <a:ea typeface="Calibri" pitchFamily="34" charset="-122"/>
                <a:cs typeface="Calibri" pitchFamily="34" charset="-120"/>
              </a:rPr>
              <a:t>2 / 6</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351215" y="-2743200"/>
            <a:ext cx="5943600" cy="5943600"/>
          </a:xfrm>
          <a:prstGeom prst="ellipse">
            <a:avLst/>
          </a:prstGeom>
          <a:solidFill>
            <a:srgbClr val="4A55FA">
              <a:alpha val="8000"/>
            </a:srgbClr>
          </a:solidFill>
          <a:ln/>
        </p:spPr>
        <p:txBody>
          <a:bodyPr/>
          <a:lstStyle/>
          <a:p>
            <a:endParaRPr lang="en-US"/>
          </a:p>
        </p:txBody>
      </p:sp>
      <p:sp>
        <p:nvSpPr>
          <p:cNvPr id="3" name="Shape 1"/>
          <p:cNvSpPr/>
          <p:nvPr/>
        </p:nvSpPr>
        <p:spPr>
          <a:xfrm>
            <a:off x="-2743200" y="4114800"/>
            <a:ext cx="5029200" cy="5029200"/>
          </a:xfrm>
          <a:prstGeom prst="ellipse">
            <a:avLst/>
          </a:prstGeom>
          <a:solidFill>
            <a:srgbClr val="96DAD0">
              <a:alpha val="10000"/>
            </a:srgbClr>
          </a:solidFill>
          <a:ln/>
        </p:spPr>
        <p:txBody>
          <a:bodyPr/>
          <a:lstStyle/>
          <a:p>
            <a:endParaRPr lang="en-US"/>
          </a:p>
        </p:txBody>
      </p:sp>
      <p:pic>
        <p:nvPicPr>
          <p:cNvPr id="4" name="Image 0" descr="/sessions/magical-kind-cerf/mnt/outputs/ff_mark.png"/>
          <p:cNvPicPr>
            <a:picLocks noChangeAspect="1"/>
          </p:cNvPicPr>
          <p:nvPr/>
        </p:nvPicPr>
        <p:blipFill>
          <a:blip r:embed="rId3">
            <a:alphaModFix amt="12000"/>
          </a:blip>
          <a:stretch>
            <a:fillRect/>
          </a:stretch>
        </p:blipFill>
        <p:spPr>
          <a:xfrm>
            <a:off x="10392392" y="5303520"/>
            <a:ext cx="2275264" cy="1737360"/>
          </a:xfrm>
          <a:prstGeom prst="rect">
            <a:avLst/>
          </a:prstGeom>
        </p:spPr>
      </p:pic>
      <p:sp>
        <p:nvSpPr>
          <p:cNvPr id="5" name="Shape 2"/>
          <p:cNvSpPr/>
          <p:nvPr/>
        </p:nvSpPr>
        <p:spPr>
          <a:xfrm>
            <a:off x="0" y="6693408"/>
            <a:ext cx="4063898" cy="164592"/>
          </a:xfrm>
          <a:prstGeom prst="rect">
            <a:avLst/>
          </a:prstGeom>
          <a:solidFill>
            <a:srgbClr val="DF6452"/>
          </a:solidFill>
          <a:ln/>
        </p:spPr>
        <p:txBody>
          <a:bodyPr/>
          <a:lstStyle/>
          <a:p>
            <a:endParaRPr lang="en-US"/>
          </a:p>
        </p:txBody>
      </p:sp>
      <p:sp>
        <p:nvSpPr>
          <p:cNvPr id="6" name="Shape 3"/>
          <p:cNvSpPr/>
          <p:nvPr/>
        </p:nvSpPr>
        <p:spPr>
          <a:xfrm>
            <a:off x="4063898" y="6693408"/>
            <a:ext cx="4063898" cy="164592"/>
          </a:xfrm>
          <a:prstGeom prst="rect">
            <a:avLst/>
          </a:prstGeom>
          <a:solidFill>
            <a:srgbClr val="96DAD0"/>
          </a:solidFill>
          <a:ln/>
        </p:spPr>
        <p:txBody>
          <a:bodyPr/>
          <a:lstStyle/>
          <a:p>
            <a:endParaRPr lang="en-US"/>
          </a:p>
        </p:txBody>
      </p:sp>
      <p:sp>
        <p:nvSpPr>
          <p:cNvPr id="7" name="Shape 4"/>
          <p:cNvSpPr/>
          <p:nvPr/>
        </p:nvSpPr>
        <p:spPr>
          <a:xfrm>
            <a:off x="8127797" y="6693408"/>
            <a:ext cx="4063898" cy="164592"/>
          </a:xfrm>
          <a:prstGeom prst="rect">
            <a:avLst/>
          </a:prstGeom>
          <a:solidFill>
            <a:srgbClr val="4A55FA"/>
          </a:solidFill>
          <a:ln/>
        </p:spPr>
        <p:txBody>
          <a:bodyPr/>
          <a:lstStyle/>
          <a:p>
            <a:endParaRPr lang="en-US"/>
          </a:p>
        </p:txBody>
      </p:sp>
      <p:sp>
        <p:nvSpPr>
          <p:cNvPr id="8" name="Shape 5"/>
          <p:cNvSpPr/>
          <p:nvPr/>
        </p:nvSpPr>
        <p:spPr>
          <a:xfrm>
            <a:off x="502920" y="1097280"/>
            <a:ext cx="100584" cy="100584"/>
          </a:xfrm>
          <a:prstGeom prst="ellipse">
            <a:avLst/>
          </a:prstGeom>
          <a:solidFill>
            <a:srgbClr val="4A55FA"/>
          </a:solidFill>
          <a:ln w="12700">
            <a:solidFill>
              <a:srgbClr val="4A55FA"/>
            </a:solidFill>
            <a:prstDash val="solid"/>
          </a:ln>
        </p:spPr>
        <p:txBody>
          <a:bodyPr/>
          <a:lstStyle/>
          <a:p>
            <a:endParaRPr lang="en-US"/>
          </a:p>
        </p:txBody>
      </p:sp>
      <p:sp>
        <p:nvSpPr>
          <p:cNvPr id="9" name="Shape 6"/>
          <p:cNvSpPr/>
          <p:nvPr/>
        </p:nvSpPr>
        <p:spPr>
          <a:xfrm>
            <a:off x="653796" y="1097280"/>
            <a:ext cx="100584" cy="100584"/>
          </a:xfrm>
          <a:prstGeom prst="ellipse">
            <a:avLst/>
          </a:prstGeom>
          <a:solidFill>
            <a:srgbClr val="96DAD0"/>
          </a:solidFill>
          <a:ln w="12700">
            <a:solidFill>
              <a:srgbClr val="96DAD0"/>
            </a:solidFill>
            <a:prstDash val="solid"/>
          </a:ln>
        </p:spPr>
        <p:txBody>
          <a:bodyPr/>
          <a:lstStyle/>
          <a:p>
            <a:endParaRPr lang="en-US"/>
          </a:p>
        </p:txBody>
      </p:sp>
      <p:sp>
        <p:nvSpPr>
          <p:cNvPr id="10" name="Shape 7"/>
          <p:cNvSpPr/>
          <p:nvPr/>
        </p:nvSpPr>
        <p:spPr>
          <a:xfrm>
            <a:off x="804672" y="1097280"/>
            <a:ext cx="100584" cy="100584"/>
          </a:xfrm>
          <a:prstGeom prst="ellipse">
            <a:avLst/>
          </a:prstGeom>
          <a:solidFill>
            <a:srgbClr val="DF6452"/>
          </a:solidFill>
          <a:ln w="12700">
            <a:solidFill>
              <a:srgbClr val="DF6452"/>
            </a:solidFill>
            <a:prstDash val="solid"/>
          </a:ln>
        </p:spPr>
        <p:txBody>
          <a:bodyPr/>
          <a:lstStyle/>
          <a:p>
            <a:endParaRPr lang="en-US"/>
          </a:p>
        </p:txBody>
      </p:sp>
      <p:pic>
        <p:nvPicPr>
          <p:cNvPr id="11" name="Image 1" descr="/sessions/magical-kind-cerf/mnt/outputs/ff_lockup.png"/>
          <p:cNvPicPr>
            <a:picLocks noChangeAspect="1"/>
          </p:cNvPicPr>
          <p:nvPr/>
        </p:nvPicPr>
        <p:blipFill>
          <a:blip r:embed="rId4"/>
          <a:stretch>
            <a:fillRect/>
          </a:stretch>
        </p:blipFill>
        <p:spPr>
          <a:xfrm>
            <a:off x="457200" y="365760"/>
            <a:ext cx="1828800" cy="437956"/>
          </a:xfrm>
          <a:prstGeom prst="rect">
            <a:avLst/>
          </a:prstGeom>
        </p:spPr>
      </p:pic>
      <p:sp>
        <p:nvSpPr>
          <p:cNvPr id="12" name="Shape 8"/>
          <p:cNvSpPr/>
          <p:nvPr/>
        </p:nvSpPr>
        <p:spPr>
          <a:xfrm>
            <a:off x="10865815" y="320040"/>
            <a:ext cx="868680" cy="868680"/>
          </a:xfrm>
          <a:prstGeom prst="ellipse">
            <a:avLst/>
          </a:prstGeom>
          <a:solidFill>
            <a:srgbClr val="4A55FA"/>
          </a:solidFill>
          <a:ln w="12700">
            <a:solidFill>
              <a:srgbClr val="4A55FA"/>
            </a:solidFill>
            <a:prstDash val="solid"/>
          </a:ln>
        </p:spPr>
        <p:txBody>
          <a:bodyPr/>
          <a:lstStyle/>
          <a:p>
            <a:endParaRPr lang="en-US"/>
          </a:p>
        </p:txBody>
      </p:sp>
      <p:sp>
        <p:nvSpPr>
          <p:cNvPr id="13" name="Text 9"/>
          <p:cNvSpPr/>
          <p:nvPr/>
        </p:nvSpPr>
        <p:spPr>
          <a:xfrm>
            <a:off x="10865815" y="320040"/>
            <a:ext cx="868680" cy="868680"/>
          </a:xfrm>
          <a:prstGeom prst="rect">
            <a:avLst/>
          </a:prstGeom>
          <a:noFill/>
          <a:ln/>
        </p:spPr>
        <p:txBody>
          <a:bodyPr wrap="square" lIns="0" tIns="0" rIns="0" bIns="0" rtlCol="0" anchor="ctr"/>
          <a:lstStyle/>
          <a:p>
            <a:pPr marL="0" indent="0" algn="ctr">
              <a:buNone/>
            </a:pPr>
            <a:r>
              <a:rPr lang="en-US" sz="3200" b="1" dirty="0">
                <a:solidFill>
                  <a:srgbClr val="FFFFFF"/>
                </a:solidFill>
                <a:latin typeface="Arial Black" pitchFamily="34" charset="0"/>
                <a:ea typeface="Arial Black" pitchFamily="34" charset="-122"/>
                <a:cs typeface="Arial Black" pitchFamily="34" charset="-120"/>
              </a:rPr>
              <a:t>2</a:t>
            </a:r>
            <a:endParaRPr lang="en-US" sz="3200" dirty="0"/>
          </a:p>
        </p:txBody>
      </p:sp>
      <p:sp>
        <p:nvSpPr>
          <p:cNvPr id="14" name="Text 10"/>
          <p:cNvSpPr/>
          <p:nvPr/>
        </p:nvSpPr>
        <p:spPr>
          <a:xfrm>
            <a:off x="8076895" y="457200"/>
            <a:ext cx="2697480" cy="274320"/>
          </a:xfrm>
          <a:prstGeom prst="rect">
            <a:avLst/>
          </a:prstGeom>
          <a:noFill/>
          <a:ln/>
        </p:spPr>
        <p:txBody>
          <a:bodyPr wrap="square" lIns="0" tIns="0" rIns="0" bIns="0" rtlCol="0" anchor="ctr"/>
          <a:lstStyle/>
          <a:p>
            <a:pPr marL="0" indent="0" algn="r">
              <a:buNone/>
            </a:pPr>
            <a:r>
              <a:rPr lang="en-US" sz="1100" b="1" kern="0" spc="300" dirty="0">
                <a:solidFill>
                  <a:srgbClr val="4A55FA"/>
                </a:solidFill>
                <a:latin typeface="Arial Black" pitchFamily="34" charset="0"/>
                <a:ea typeface="Arial Black" pitchFamily="34" charset="-122"/>
                <a:cs typeface="Arial Black" pitchFamily="34" charset="-120"/>
              </a:rPr>
              <a:t>POLICY IDEA 2 OF 5</a:t>
            </a:r>
            <a:endParaRPr lang="en-US" sz="1100" dirty="0"/>
          </a:p>
        </p:txBody>
      </p:sp>
      <p:sp>
        <p:nvSpPr>
          <p:cNvPr id="15" name="Text 11"/>
          <p:cNvSpPr/>
          <p:nvPr/>
        </p:nvSpPr>
        <p:spPr>
          <a:xfrm>
            <a:off x="8076895" y="777240"/>
            <a:ext cx="2697480" cy="274320"/>
          </a:xfrm>
          <a:prstGeom prst="rect">
            <a:avLst/>
          </a:prstGeom>
          <a:noFill/>
          <a:ln/>
        </p:spPr>
        <p:txBody>
          <a:bodyPr wrap="square" lIns="0" tIns="0" rIns="0" bIns="0" rtlCol="0" anchor="ctr"/>
          <a:lstStyle/>
          <a:p>
            <a:pPr marL="0" indent="0" algn="r">
              <a:buNone/>
            </a:pPr>
            <a:r>
              <a:rPr lang="en-US" sz="1100" i="1" dirty="0">
                <a:solidFill>
                  <a:srgbClr val="4C4C4C"/>
                </a:solidFill>
                <a:latin typeface="Georgia" pitchFamily="34" charset="0"/>
                <a:ea typeface="Georgia" pitchFamily="34" charset="-122"/>
                <a:cs typeface="Georgia" pitchFamily="34" charset="-120"/>
              </a:rPr>
              <a:t>Second policy idea</a:t>
            </a:r>
            <a:endParaRPr lang="en-US" sz="1100" dirty="0"/>
          </a:p>
        </p:txBody>
      </p:sp>
      <p:sp>
        <p:nvSpPr>
          <p:cNvPr id="16" name="Text 12"/>
          <p:cNvSpPr/>
          <p:nvPr/>
        </p:nvSpPr>
        <p:spPr>
          <a:xfrm>
            <a:off x="457200" y="1371600"/>
            <a:ext cx="11338560" cy="1188720"/>
          </a:xfrm>
          <a:prstGeom prst="rect">
            <a:avLst/>
          </a:prstGeom>
          <a:noFill/>
          <a:ln/>
        </p:spPr>
        <p:txBody>
          <a:bodyPr wrap="square" lIns="0" tIns="0" rIns="0" bIns="0" rtlCol="0" anchor="t"/>
          <a:lstStyle/>
          <a:p>
            <a:pPr marL="0" indent="0" algn="l">
              <a:buNone/>
            </a:pPr>
            <a:r>
              <a:rPr lang="en-US" sz="3000" b="1" dirty="0">
                <a:solidFill>
                  <a:srgbClr val="4A55FA"/>
                </a:solidFill>
                <a:latin typeface="Arial Black" pitchFamily="34" charset="0"/>
                <a:ea typeface="Arial Black" pitchFamily="34" charset="-122"/>
                <a:cs typeface="Arial Black" pitchFamily="34" charset="-120"/>
              </a:rPr>
              <a:t>Activate Data-Smart Oversight Instead of Unwelcome Government Regulation.</a:t>
            </a:r>
            <a:endParaRPr lang="en-US" sz="3000" dirty="0"/>
          </a:p>
        </p:txBody>
      </p:sp>
      <p:sp>
        <p:nvSpPr>
          <p:cNvPr id="17" name="Text 13"/>
          <p:cNvSpPr/>
          <p:nvPr/>
        </p:nvSpPr>
        <p:spPr>
          <a:xfrm>
            <a:off x="502920" y="2606040"/>
            <a:ext cx="11247120" cy="548640"/>
          </a:xfrm>
          <a:prstGeom prst="rect">
            <a:avLst/>
          </a:prstGeom>
          <a:noFill/>
          <a:ln/>
        </p:spPr>
        <p:txBody>
          <a:bodyPr wrap="square" lIns="0" tIns="0" rIns="0" bIns="0" rtlCol="0" anchor="t"/>
          <a:lstStyle/>
          <a:p>
            <a:pPr marL="0" indent="0" algn="l">
              <a:buNone/>
            </a:pPr>
            <a:r>
              <a:rPr lang="en-US" sz="1200" i="1" dirty="0">
                <a:solidFill>
                  <a:srgbClr val="4C4C4C"/>
                </a:solidFill>
                <a:latin typeface="Georgia" pitchFamily="34" charset="0"/>
                <a:ea typeface="Georgia" pitchFamily="34" charset="-122"/>
                <a:cs typeface="Georgia" pitchFamily="34" charset="-120"/>
              </a:rPr>
              <a:t>Here are 3 starter ideas to make this actionable:</a:t>
            </a:r>
            <a:endParaRPr lang="en-US" sz="1200" dirty="0"/>
          </a:p>
        </p:txBody>
      </p:sp>
      <p:sp>
        <p:nvSpPr>
          <p:cNvPr id="18" name="Shape 14"/>
          <p:cNvSpPr/>
          <p:nvPr/>
        </p:nvSpPr>
        <p:spPr>
          <a:xfrm>
            <a:off x="457200" y="3246120"/>
            <a:ext cx="411480" cy="411480"/>
          </a:xfrm>
          <a:prstGeom prst="ellipse">
            <a:avLst/>
          </a:prstGeom>
          <a:solidFill>
            <a:srgbClr val="4A55FA"/>
          </a:solidFill>
          <a:ln w="12700">
            <a:solidFill>
              <a:srgbClr val="4A55FA"/>
            </a:solidFill>
            <a:prstDash val="solid"/>
          </a:ln>
        </p:spPr>
        <p:txBody>
          <a:bodyPr/>
          <a:lstStyle/>
          <a:p>
            <a:endParaRPr lang="en-US"/>
          </a:p>
        </p:txBody>
      </p:sp>
      <p:sp>
        <p:nvSpPr>
          <p:cNvPr id="19" name="Text 15"/>
          <p:cNvSpPr/>
          <p:nvPr/>
        </p:nvSpPr>
        <p:spPr>
          <a:xfrm>
            <a:off x="457200"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1</a:t>
            </a:r>
            <a:endParaRPr lang="en-US" sz="1600" dirty="0"/>
          </a:p>
        </p:txBody>
      </p:sp>
      <p:sp>
        <p:nvSpPr>
          <p:cNvPr id="20" name="Text 16"/>
          <p:cNvSpPr/>
          <p:nvPr/>
        </p:nvSpPr>
        <p:spPr>
          <a:xfrm>
            <a:off x="1005840"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Shift toward AI and analytics-enabled systems</a:t>
            </a:r>
            <a:endParaRPr lang="en-US" sz="1300" dirty="0"/>
          </a:p>
        </p:txBody>
      </p:sp>
      <p:sp>
        <p:nvSpPr>
          <p:cNvPr id="21" name="Text 17"/>
          <p:cNvSpPr/>
          <p:nvPr/>
        </p:nvSpPr>
        <p:spPr>
          <a:xfrm>
            <a:off x="1005840" y="358444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Shift toward AI and analytics-enabled systems like Wonderschool Oversight, that combine attendance, billing, and nutrition program data to flag anomalies. This means that targeted investigations will focus on truly high-risk cases.</a:t>
            </a:r>
            <a:endParaRPr lang="en-US" sz="1050" dirty="0"/>
          </a:p>
        </p:txBody>
      </p:sp>
      <p:sp>
        <p:nvSpPr>
          <p:cNvPr id="22" name="Shape 18"/>
          <p:cNvSpPr/>
          <p:nvPr/>
        </p:nvSpPr>
        <p:spPr>
          <a:xfrm>
            <a:off x="6233008" y="3246120"/>
            <a:ext cx="411480" cy="411480"/>
          </a:xfrm>
          <a:prstGeom prst="ellipse">
            <a:avLst/>
          </a:prstGeom>
          <a:solidFill>
            <a:srgbClr val="4A55FA"/>
          </a:solidFill>
          <a:ln w="12700">
            <a:solidFill>
              <a:srgbClr val="4A55FA"/>
            </a:solidFill>
            <a:prstDash val="solid"/>
          </a:ln>
        </p:spPr>
        <p:txBody>
          <a:bodyPr/>
          <a:lstStyle/>
          <a:p>
            <a:endParaRPr lang="en-US"/>
          </a:p>
        </p:txBody>
      </p:sp>
      <p:sp>
        <p:nvSpPr>
          <p:cNvPr id="23" name="Text 19"/>
          <p:cNvSpPr/>
          <p:nvPr/>
        </p:nvSpPr>
        <p:spPr>
          <a:xfrm>
            <a:off x="6233008"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2</a:t>
            </a:r>
            <a:endParaRPr lang="en-US" sz="1600" dirty="0"/>
          </a:p>
        </p:txBody>
      </p:sp>
      <p:sp>
        <p:nvSpPr>
          <p:cNvPr id="24" name="Text 20"/>
          <p:cNvSpPr/>
          <p:nvPr/>
        </p:nvSpPr>
        <p:spPr>
          <a:xfrm>
            <a:off x="6781648"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Clarify and rationalize regulation</a:t>
            </a:r>
            <a:endParaRPr lang="en-US" sz="1300" dirty="0"/>
          </a:p>
        </p:txBody>
      </p:sp>
      <p:sp>
        <p:nvSpPr>
          <p:cNvPr id="25" name="Text 21"/>
          <p:cNvSpPr/>
          <p:nvPr/>
        </p:nvSpPr>
        <p:spPr>
          <a:xfrm>
            <a:off x="6781648" y="358444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Clarify and rationalize regulation with streamlined licensing for multi-site operators and tiered compliance thresholds so providers know exactly when and how they must become licensed. Focus on desired outcomes, such as school readiness, safety, and wellbeing, rather than burdensome processes.</a:t>
            </a:r>
            <a:endParaRPr lang="en-US" sz="1050" dirty="0"/>
          </a:p>
        </p:txBody>
      </p:sp>
      <p:sp>
        <p:nvSpPr>
          <p:cNvPr id="26" name="Shape 22"/>
          <p:cNvSpPr/>
          <p:nvPr/>
        </p:nvSpPr>
        <p:spPr>
          <a:xfrm>
            <a:off x="457200" y="4686300"/>
            <a:ext cx="411480" cy="411480"/>
          </a:xfrm>
          <a:prstGeom prst="ellipse">
            <a:avLst/>
          </a:prstGeom>
          <a:solidFill>
            <a:srgbClr val="4A55FA"/>
          </a:solidFill>
          <a:ln w="12700">
            <a:solidFill>
              <a:srgbClr val="4A55FA"/>
            </a:solidFill>
            <a:prstDash val="solid"/>
          </a:ln>
        </p:spPr>
        <p:txBody>
          <a:bodyPr/>
          <a:lstStyle/>
          <a:p>
            <a:endParaRPr lang="en-US"/>
          </a:p>
        </p:txBody>
      </p:sp>
      <p:sp>
        <p:nvSpPr>
          <p:cNvPr id="27" name="Text 23"/>
          <p:cNvSpPr/>
          <p:nvPr/>
        </p:nvSpPr>
        <p:spPr>
          <a:xfrm>
            <a:off x="457200" y="468630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3</a:t>
            </a:r>
            <a:endParaRPr lang="en-US" sz="1600" dirty="0"/>
          </a:p>
        </p:txBody>
      </p:sp>
      <p:sp>
        <p:nvSpPr>
          <p:cNvPr id="28" name="Text 24"/>
          <p:cNvSpPr/>
          <p:nvPr/>
        </p:nvSpPr>
        <p:spPr>
          <a:xfrm>
            <a:off x="1005840" y="464058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Integrate, don’t duplicate</a:t>
            </a:r>
            <a:endParaRPr lang="en-US" sz="1300" dirty="0"/>
          </a:p>
        </p:txBody>
      </p:sp>
      <p:sp>
        <p:nvSpPr>
          <p:cNvPr id="29" name="Text 25"/>
          <p:cNvSpPr/>
          <p:nvPr/>
        </p:nvSpPr>
        <p:spPr>
          <a:xfrm>
            <a:off x="1005840" y="502462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Integrate, don’t duplicate. Integrate retired police officers into existing compliance systems rather than creating duplicative enforcement channels, using their skills within a more collaborative, data-informed framework.</a:t>
            </a:r>
            <a:endParaRPr lang="en-US" sz="1050" dirty="0"/>
          </a:p>
        </p:txBody>
      </p:sp>
      <p:sp>
        <p:nvSpPr>
          <p:cNvPr id="30" name="Text 26"/>
          <p:cNvSpPr/>
          <p:nvPr/>
        </p:nvSpPr>
        <p:spPr>
          <a:xfrm>
            <a:off x="457200" y="6263640"/>
            <a:ext cx="8229600" cy="274320"/>
          </a:xfrm>
          <a:prstGeom prst="rect">
            <a:avLst/>
          </a:prstGeom>
          <a:noFill/>
          <a:ln/>
        </p:spPr>
        <p:txBody>
          <a:bodyPr wrap="square" lIns="0" tIns="0" rIns="0" bIns="0" rtlCol="0" anchor="ctr"/>
          <a:lstStyle/>
          <a:p>
            <a:pPr marL="0" indent="0" algn="l">
              <a:buNone/>
            </a:pPr>
            <a:r>
              <a:rPr lang="en-US" sz="900" dirty="0">
                <a:solidFill>
                  <a:srgbClr val="4C4C4C"/>
                </a:solidFill>
                <a:latin typeface="Calibri" pitchFamily="34" charset="0"/>
                <a:ea typeface="Calibri" pitchFamily="34" charset="-122"/>
                <a:cs typeface="Calibri" pitchFamily="34" charset="-120"/>
              </a:rPr>
              <a:t>Fortitude Fund of Northeast Indiana  |  Childcare Policy Thought Leadership</a:t>
            </a:r>
            <a:endParaRPr lang="en-US" sz="900" dirty="0"/>
          </a:p>
        </p:txBody>
      </p:sp>
      <p:sp>
        <p:nvSpPr>
          <p:cNvPr id="31" name="Text 27"/>
          <p:cNvSpPr/>
          <p:nvPr/>
        </p:nvSpPr>
        <p:spPr>
          <a:xfrm>
            <a:off x="10911535" y="6263640"/>
            <a:ext cx="822960" cy="274320"/>
          </a:xfrm>
          <a:prstGeom prst="rect">
            <a:avLst/>
          </a:prstGeom>
          <a:noFill/>
          <a:ln/>
        </p:spPr>
        <p:txBody>
          <a:bodyPr wrap="square" lIns="0" tIns="0" rIns="0" bIns="0" rtlCol="0" anchor="ctr"/>
          <a:lstStyle/>
          <a:p>
            <a:pPr marL="0" indent="0" algn="r">
              <a:buNone/>
            </a:pPr>
            <a:r>
              <a:rPr lang="en-US" sz="900" dirty="0">
                <a:solidFill>
                  <a:srgbClr val="4C4C4C"/>
                </a:solidFill>
                <a:latin typeface="Calibri" pitchFamily="34" charset="0"/>
                <a:ea typeface="Calibri" pitchFamily="34" charset="-122"/>
                <a:cs typeface="Calibri" pitchFamily="34" charset="-120"/>
              </a:rPr>
              <a:t>3 / 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351215" y="-2743200"/>
            <a:ext cx="5943600" cy="5943600"/>
          </a:xfrm>
          <a:prstGeom prst="ellipse">
            <a:avLst/>
          </a:prstGeom>
          <a:solidFill>
            <a:srgbClr val="96DAD0">
              <a:alpha val="8000"/>
            </a:srgbClr>
          </a:solidFill>
          <a:ln/>
        </p:spPr>
        <p:txBody>
          <a:bodyPr/>
          <a:lstStyle/>
          <a:p>
            <a:endParaRPr lang="en-US"/>
          </a:p>
        </p:txBody>
      </p:sp>
      <p:sp>
        <p:nvSpPr>
          <p:cNvPr id="3" name="Shape 1"/>
          <p:cNvSpPr/>
          <p:nvPr/>
        </p:nvSpPr>
        <p:spPr>
          <a:xfrm>
            <a:off x="-2743200" y="4114800"/>
            <a:ext cx="5029200" cy="5029200"/>
          </a:xfrm>
          <a:prstGeom prst="ellipse">
            <a:avLst/>
          </a:prstGeom>
          <a:solidFill>
            <a:srgbClr val="96DAD0">
              <a:alpha val="10000"/>
            </a:srgbClr>
          </a:solidFill>
          <a:ln/>
        </p:spPr>
        <p:txBody>
          <a:bodyPr/>
          <a:lstStyle/>
          <a:p>
            <a:endParaRPr lang="en-US"/>
          </a:p>
        </p:txBody>
      </p:sp>
      <p:pic>
        <p:nvPicPr>
          <p:cNvPr id="4" name="Image 0" descr="/sessions/magical-kind-cerf/mnt/outputs/ff_mark.png"/>
          <p:cNvPicPr>
            <a:picLocks noChangeAspect="1"/>
          </p:cNvPicPr>
          <p:nvPr/>
        </p:nvPicPr>
        <p:blipFill>
          <a:blip r:embed="rId3">
            <a:alphaModFix amt="12000"/>
          </a:blip>
          <a:stretch>
            <a:fillRect/>
          </a:stretch>
        </p:blipFill>
        <p:spPr>
          <a:xfrm>
            <a:off x="10464698" y="5331542"/>
            <a:ext cx="2275264" cy="1737360"/>
          </a:xfrm>
          <a:prstGeom prst="rect">
            <a:avLst/>
          </a:prstGeom>
        </p:spPr>
      </p:pic>
      <p:sp>
        <p:nvSpPr>
          <p:cNvPr id="5" name="Shape 2"/>
          <p:cNvSpPr/>
          <p:nvPr/>
        </p:nvSpPr>
        <p:spPr>
          <a:xfrm>
            <a:off x="0" y="6693408"/>
            <a:ext cx="4063898" cy="164592"/>
          </a:xfrm>
          <a:prstGeom prst="rect">
            <a:avLst/>
          </a:prstGeom>
          <a:solidFill>
            <a:srgbClr val="DF6452"/>
          </a:solidFill>
          <a:ln/>
        </p:spPr>
        <p:txBody>
          <a:bodyPr/>
          <a:lstStyle/>
          <a:p>
            <a:endParaRPr lang="en-US"/>
          </a:p>
        </p:txBody>
      </p:sp>
      <p:sp>
        <p:nvSpPr>
          <p:cNvPr id="6" name="Shape 3"/>
          <p:cNvSpPr/>
          <p:nvPr/>
        </p:nvSpPr>
        <p:spPr>
          <a:xfrm>
            <a:off x="4063898" y="6693408"/>
            <a:ext cx="4063898" cy="164592"/>
          </a:xfrm>
          <a:prstGeom prst="rect">
            <a:avLst/>
          </a:prstGeom>
          <a:solidFill>
            <a:srgbClr val="96DAD0"/>
          </a:solidFill>
          <a:ln/>
        </p:spPr>
        <p:txBody>
          <a:bodyPr/>
          <a:lstStyle/>
          <a:p>
            <a:endParaRPr lang="en-US"/>
          </a:p>
        </p:txBody>
      </p:sp>
      <p:sp>
        <p:nvSpPr>
          <p:cNvPr id="7" name="Shape 4"/>
          <p:cNvSpPr/>
          <p:nvPr/>
        </p:nvSpPr>
        <p:spPr>
          <a:xfrm>
            <a:off x="8127797" y="6693408"/>
            <a:ext cx="4063898" cy="164592"/>
          </a:xfrm>
          <a:prstGeom prst="rect">
            <a:avLst/>
          </a:prstGeom>
          <a:solidFill>
            <a:srgbClr val="4A55FA"/>
          </a:solidFill>
          <a:ln/>
        </p:spPr>
        <p:txBody>
          <a:bodyPr/>
          <a:lstStyle/>
          <a:p>
            <a:endParaRPr lang="en-US"/>
          </a:p>
        </p:txBody>
      </p:sp>
      <p:sp>
        <p:nvSpPr>
          <p:cNvPr id="8" name="Shape 5"/>
          <p:cNvSpPr/>
          <p:nvPr/>
        </p:nvSpPr>
        <p:spPr>
          <a:xfrm>
            <a:off x="502920" y="1097280"/>
            <a:ext cx="100584" cy="100584"/>
          </a:xfrm>
          <a:prstGeom prst="ellipse">
            <a:avLst/>
          </a:prstGeom>
          <a:solidFill>
            <a:srgbClr val="4A55FA"/>
          </a:solidFill>
          <a:ln w="12700">
            <a:solidFill>
              <a:srgbClr val="4A55FA"/>
            </a:solidFill>
            <a:prstDash val="solid"/>
          </a:ln>
        </p:spPr>
        <p:txBody>
          <a:bodyPr/>
          <a:lstStyle/>
          <a:p>
            <a:endParaRPr lang="en-US"/>
          </a:p>
        </p:txBody>
      </p:sp>
      <p:sp>
        <p:nvSpPr>
          <p:cNvPr id="9" name="Shape 6"/>
          <p:cNvSpPr/>
          <p:nvPr/>
        </p:nvSpPr>
        <p:spPr>
          <a:xfrm>
            <a:off x="653796" y="1097280"/>
            <a:ext cx="100584" cy="100584"/>
          </a:xfrm>
          <a:prstGeom prst="ellipse">
            <a:avLst/>
          </a:prstGeom>
          <a:solidFill>
            <a:srgbClr val="96DAD0"/>
          </a:solidFill>
          <a:ln w="12700">
            <a:solidFill>
              <a:srgbClr val="96DAD0"/>
            </a:solidFill>
            <a:prstDash val="solid"/>
          </a:ln>
        </p:spPr>
        <p:txBody>
          <a:bodyPr/>
          <a:lstStyle/>
          <a:p>
            <a:endParaRPr lang="en-US"/>
          </a:p>
        </p:txBody>
      </p:sp>
      <p:sp>
        <p:nvSpPr>
          <p:cNvPr id="10" name="Shape 7"/>
          <p:cNvSpPr/>
          <p:nvPr/>
        </p:nvSpPr>
        <p:spPr>
          <a:xfrm>
            <a:off x="804672" y="1097280"/>
            <a:ext cx="100584" cy="100584"/>
          </a:xfrm>
          <a:prstGeom prst="ellipse">
            <a:avLst/>
          </a:prstGeom>
          <a:solidFill>
            <a:srgbClr val="DF6452"/>
          </a:solidFill>
          <a:ln w="12700">
            <a:solidFill>
              <a:srgbClr val="DF6452"/>
            </a:solidFill>
            <a:prstDash val="solid"/>
          </a:ln>
        </p:spPr>
        <p:txBody>
          <a:bodyPr/>
          <a:lstStyle/>
          <a:p>
            <a:endParaRPr lang="en-US"/>
          </a:p>
        </p:txBody>
      </p:sp>
      <p:pic>
        <p:nvPicPr>
          <p:cNvPr id="11" name="Image 1" descr="/sessions/magical-kind-cerf/mnt/outputs/ff_lockup.png"/>
          <p:cNvPicPr>
            <a:picLocks noChangeAspect="1"/>
          </p:cNvPicPr>
          <p:nvPr/>
        </p:nvPicPr>
        <p:blipFill>
          <a:blip r:embed="rId4"/>
          <a:stretch>
            <a:fillRect/>
          </a:stretch>
        </p:blipFill>
        <p:spPr>
          <a:xfrm>
            <a:off x="457200" y="365760"/>
            <a:ext cx="1828800" cy="437956"/>
          </a:xfrm>
          <a:prstGeom prst="rect">
            <a:avLst/>
          </a:prstGeom>
        </p:spPr>
      </p:pic>
      <p:sp>
        <p:nvSpPr>
          <p:cNvPr id="12" name="Shape 8"/>
          <p:cNvSpPr/>
          <p:nvPr/>
        </p:nvSpPr>
        <p:spPr>
          <a:xfrm>
            <a:off x="10865815" y="320040"/>
            <a:ext cx="868680" cy="868680"/>
          </a:xfrm>
          <a:prstGeom prst="ellipse">
            <a:avLst/>
          </a:prstGeom>
          <a:solidFill>
            <a:srgbClr val="96DAD0"/>
          </a:solidFill>
          <a:ln w="12700">
            <a:solidFill>
              <a:srgbClr val="96DAD0"/>
            </a:solidFill>
            <a:prstDash val="solid"/>
          </a:ln>
        </p:spPr>
        <p:txBody>
          <a:bodyPr/>
          <a:lstStyle/>
          <a:p>
            <a:endParaRPr lang="en-US"/>
          </a:p>
        </p:txBody>
      </p:sp>
      <p:sp>
        <p:nvSpPr>
          <p:cNvPr id="13" name="Text 9"/>
          <p:cNvSpPr/>
          <p:nvPr/>
        </p:nvSpPr>
        <p:spPr>
          <a:xfrm>
            <a:off x="10865815" y="320040"/>
            <a:ext cx="868680" cy="868680"/>
          </a:xfrm>
          <a:prstGeom prst="rect">
            <a:avLst/>
          </a:prstGeom>
          <a:noFill/>
          <a:ln/>
        </p:spPr>
        <p:txBody>
          <a:bodyPr wrap="square" lIns="0" tIns="0" rIns="0" bIns="0" rtlCol="0" anchor="ctr"/>
          <a:lstStyle/>
          <a:p>
            <a:pPr marL="0" indent="0" algn="ctr">
              <a:buNone/>
            </a:pPr>
            <a:r>
              <a:rPr lang="en-US" sz="3200" b="1" dirty="0">
                <a:solidFill>
                  <a:srgbClr val="FFFFFF"/>
                </a:solidFill>
                <a:latin typeface="Arial Black" pitchFamily="34" charset="0"/>
                <a:ea typeface="Arial Black" pitchFamily="34" charset="-122"/>
                <a:cs typeface="Arial Black" pitchFamily="34" charset="-120"/>
              </a:rPr>
              <a:t>3</a:t>
            </a:r>
            <a:endParaRPr lang="en-US" sz="3200" dirty="0"/>
          </a:p>
        </p:txBody>
      </p:sp>
      <p:sp>
        <p:nvSpPr>
          <p:cNvPr id="14" name="Text 10"/>
          <p:cNvSpPr/>
          <p:nvPr/>
        </p:nvSpPr>
        <p:spPr>
          <a:xfrm>
            <a:off x="8076895" y="457200"/>
            <a:ext cx="2697480" cy="274320"/>
          </a:xfrm>
          <a:prstGeom prst="rect">
            <a:avLst/>
          </a:prstGeom>
          <a:noFill/>
          <a:ln/>
        </p:spPr>
        <p:txBody>
          <a:bodyPr wrap="square" lIns="0" tIns="0" rIns="0" bIns="0" rtlCol="0" anchor="ctr"/>
          <a:lstStyle/>
          <a:p>
            <a:pPr marL="0" indent="0" algn="r">
              <a:buNone/>
            </a:pPr>
            <a:r>
              <a:rPr lang="en-US" sz="1100" b="1" kern="0" spc="300" dirty="0">
                <a:solidFill>
                  <a:srgbClr val="96DAD0"/>
                </a:solidFill>
                <a:latin typeface="Arial Black" pitchFamily="34" charset="0"/>
                <a:ea typeface="Arial Black" pitchFamily="34" charset="-122"/>
                <a:cs typeface="Arial Black" pitchFamily="34" charset="-120"/>
              </a:rPr>
              <a:t>POLICY IDEA 3 OF 5</a:t>
            </a:r>
            <a:endParaRPr lang="en-US" sz="1100" dirty="0"/>
          </a:p>
        </p:txBody>
      </p:sp>
      <p:sp>
        <p:nvSpPr>
          <p:cNvPr id="15" name="Text 11"/>
          <p:cNvSpPr/>
          <p:nvPr/>
        </p:nvSpPr>
        <p:spPr>
          <a:xfrm>
            <a:off x="8076895" y="777240"/>
            <a:ext cx="2697480" cy="274320"/>
          </a:xfrm>
          <a:prstGeom prst="rect">
            <a:avLst/>
          </a:prstGeom>
          <a:noFill/>
          <a:ln/>
        </p:spPr>
        <p:txBody>
          <a:bodyPr wrap="square" lIns="0" tIns="0" rIns="0" bIns="0" rtlCol="0" anchor="ctr"/>
          <a:lstStyle/>
          <a:p>
            <a:pPr marL="0" indent="0" algn="r">
              <a:buNone/>
            </a:pPr>
            <a:r>
              <a:rPr lang="en-US" sz="1100" i="1" dirty="0">
                <a:solidFill>
                  <a:srgbClr val="4C4C4C"/>
                </a:solidFill>
                <a:latin typeface="Georgia" pitchFamily="34" charset="0"/>
                <a:ea typeface="Georgia" pitchFamily="34" charset="-122"/>
                <a:cs typeface="Georgia" pitchFamily="34" charset="-120"/>
              </a:rPr>
              <a:t>Policy Idea #3</a:t>
            </a:r>
            <a:endParaRPr lang="en-US" sz="1100" dirty="0"/>
          </a:p>
        </p:txBody>
      </p:sp>
      <p:sp>
        <p:nvSpPr>
          <p:cNvPr id="16" name="Text 12"/>
          <p:cNvSpPr/>
          <p:nvPr/>
        </p:nvSpPr>
        <p:spPr>
          <a:xfrm>
            <a:off x="457200" y="1371600"/>
            <a:ext cx="11338560" cy="1188720"/>
          </a:xfrm>
          <a:prstGeom prst="rect">
            <a:avLst/>
          </a:prstGeom>
          <a:noFill/>
          <a:ln/>
        </p:spPr>
        <p:txBody>
          <a:bodyPr wrap="square" lIns="0" tIns="0" rIns="0" bIns="0" rtlCol="0" anchor="t"/>
          <a:lstStyle/>
          <a:p>
            <a:pPr marL="0" indent="0" algn="l">
              <a:buNone/>
            </a:pPr>
            <a:r>
              <a:rPr lang="en-US" sz="3000" b="1" dirty="0">
                <a:solidFill>
                  <a:srgbClr val="96DAD0"/>
                </a:solidFill>
                <a:latin typeface="Arial Black" pitchFamily="34" charset="0"/>
                <a:ea typeface="Arial Black" pitchFamily="34" charset="-122"/>
                <a:cs typeface="Arial Black" pitchFamily="34" charset="-120"/>
              </a:rPr>
              <a:t>Bring Underground Providers Into the Formal System.</a:t>
            </a:r>
            <a:endParaRPr lang="en-US" sz="3000" dirty="0"/>
          </a:p>
        </p:txBody>
      </p:sp>
      <p:sp>
        <p:nvSpPr>
          <p:cNvPr id="17" name="Text 13"/>
          <p:cNvSpPr/>
          <p:nvPr/>
        </p:nvSpPr>
        <p:spPr>
          <a:xfrm>
            <a:off x="502920" y="2606040"/>
            <a:ext cx="11247120" cy="548640"/>
          </a:xfrm>
          <a:prstGeom prst="rect">
            <a:avLst/>
          </a:prstGeom>
          <a:noFill/>
          <a:ln/>
        </p:spPr>
        <p:txBody>
          <a:bodyPr wrap="square" lIns="0" tIns="0" rIns="0" bIns="0" rtlCol="0" anchor="t"/>
          <a:lstStyle/>
          <a:p>
            <a:pPr marL="0" indent="0" algn="l">
              <a:buNone/>
            </a:pPr>
            <a:r>
              <a:rPr lang="en-US" sz="1200" i="1" dirty="0">
                <a:solidFill>
                  <a:srgbClr val="4C4C4C"/>
                </a:solidFill>
                <a:latin typeface="Georgia" pitchFamily="34" charset="0"/>
                <a:ea typeface="Georgia" pitchFamily="34" charset="-122"/>
                <a:cs typeface="Georgia" pitchFamily="34" charset="-120"/>
              </a:rPr>
              <a:t>Here are 6 activation ideas to get started:</a:t>
            </a:r>
            <a:endParaRPr lang="en-US" sz="1200" dirty="0"/>
          </a:p>
        </p:txBody>
      </p:sp>
      <p:sp>
        <p:nvSpPr>
          <p:cNvPr id="18" name="Shape 14"/>
          <p:cNvSpPr/>
          <p:nvPr/>
        </p:nvSpPr>
        <p:spPr>
          <a:xfrm>
            <a:off x="457200" y="3246120"/>
            <a:ext cx="411480" cy="411480"/>
          </a:xfrm>
          <a:prstGeom prst="ellipse">
            <a:avLst/>
          </a:prstGeom>
          <a:solidFill>
            <a:srgbClr val="96DAD0"/>
          </a:solidFill>
          <a:ln w="12700">
            <a:solidFill>
              <a:srgbClr val="96DAD0"/>
            </a:solidFill>
            <a:prstDash val="solid"/>
          </a:ln>
        </p:spPr>
        <p:txBody>
          <a:bodyPr/>
          <a:lstStyle/>
          <a:p>
            <a:endParaRPr lang="en-US"/>
          </a:p>
        </p:txBody>
      </p:sp>
      <p:sp>
        <p:nvSpPr>
          <p:cNvPr id="19" name="Text 15"/>
          <p:cNvSpPr/>
          <p:nvPr/>
        </p:nvSpPr>
        <p:spPr>
          <a:xfrm>
            <a:off x="457200"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1</a:t>
            </a:r>
            <a:endParaRPr lang="en-US" sz="1600" dirty="0"/>
          </a:p>
        </p:txBody>
      </p:sp>
      <p:sp>
        <p:nvSpPr>
          <p:cNvPr id="20" name="Text 16"/>
          <p:cNvSpPr/>
          <p:nvPr/>
        </p:nvSpPr>
        <p:spPr>
          <a:xfrm>
            <a:off x="1005840"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Maintain stable CCDF funding</a:t>
            </a:r>
            <a:endParaRPr lang="en-US" sz="1300" dirty="0"/>
          </a:p>
        </p:txBody>
      </p:sp>
      <p:sp>
        <p:nvSpPr>
          <p:cNvPr id="21" name="Text 17"/>
          <p:cNvSpPr/>
          <p:nvPr/>
        </p:nvSpPr>
        <p:spPr>
          <a:xfrm>
            <a:off x="1005840" y="358444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Maintain stable CCDF funding (Child Care Development Fund, a federal program to help low-income, working families pay for childcare through vouchers). As we’ve seen in the past year, regulated providers are frequently forced to shut down when voucher streams freeze.</a:t>
            </a:r>
            <a:endParaRPr lang="en-US" sz="1050" dirty="0"/>
          </a:p>
        </p:txBody>
      </p:sp>
      <p:sp>
        <p:nvSpPr>
          <p:cNvPr id="22" name="Shape 18"/>
          <p:cNvSpPr/>
          <p:nvPr/>
        </p:nvSpPr>
        <p:spPr>
          <a:xfrm>
            <a:off x="6233008" y="3246120"/>
            <a:ext cx="411480" cy="411480"/>
          </a:xfrm>
          <a:prstGeom prst="ellipse">
            <a:avLst/>
          </a:prstGeom>
          <a:solidFill>
            <a:srgbClr val="96DAD0"/>
          </a:solidFill>
          <a:ln w="12700">
            <a:solidFill>
              <a:srgbClr val="96DAD0"/>
            </a:solidFill>
            <a:prstDash val="solid"/>
          </a:ln>
        </p:spPr>
        <p:txBody>
          <a:bodyPr/>
          <a:lstStyle/>
          <a:p>
            <a:endParaRPr lang="en-US"/>
          </a:p>
        </p:txBody>
      </p:sp>
      <p:sp>
        <p:nvSpPr>
          <p:cNvPr id="23" name="Text 19"/>
          <p:cNvSpPr/>
          <p:nvPr/>
        </p:nvSpPr>
        <p:spPr>
          <a:xfrm>
            <a:off x="6233008"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2</a:t>
            </a:r>
            <a:endParaRPr lang="en-US" sz="1600" dirty="0"/>
          </a:p>
        </p:txBody>
      </p:sp>
      <p:sp>
        <p:nvSpPr>
          <p:cNvPr id="24" name="Text 20"/>
          <p:cNvSpPr/>
          <p:nvPr/>
        </p:nvSpPr>
        <p:spPr>
          <a:xfrm>
            <a:off x="6781648"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Extend vouchers and targeted grants</a:t>
            </a:r>
            <a:endParaRPr lang="en-US" sz="1300" dirty="0"/>
          </a:p>
        </p:txBody>
      </p:sp>
      <p:sp>
        <p:nvSpPr>
          <p:cNvPr id="25" name="Text 21"/>
          <p:cNvSpPr/>
          <p:nvPr/>
        </p:nvSpPr>
        <p:spPr>
          <a:xfrm>
            <a:off x="6781648" y="358444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Extend vouchers and targeted grants to currently unregulated providers, conditioned on clear, staged steps toward licensure and capacity expansion.</a:t>
            </a:r>
            <a:endParaRPr lang="en-US" sz="1050" dirty="0"/>
          </a:p>
        </p:txBody>
      </p:sp>
      <p:sp>
        <p:nvSpPr>
          <p:cNvPr id="26" name="Shape 22"/>
          <p:cNvSpPr/>
          <p:nvPr/>
        </p:nvSpPr>
        <p:spPr>
          <a:xfrm>
            <a:off x="457200" y="4206240"/>
            <a:ext cx="411480" cy="411480"/>
          </a:xfrm>
          <a:prstGeom prst="ellipse">
            <a:avLst/>
          </a:prstGeom>
          <a:solidFill>
            <a:srgbClr val="96DAD0"/>
          </a:solidFill>
          <a:ln w="12700">
            <a:solidFill>
              <a:srgbClr val="96DAD0"/>
            </a:solidFill>
            <a:prstDash val="solid"/>
          </a:ln>
        </p:spPr>
        <p:txBody>
          <a:bodyPr/>
          <a:lstStyle/>
          <a:p>
            <a:endParaRPr lang="en-US"/>
          </a:p>
        </p:txBody>
      </p:sp>
      <p:sp>
        <p:nvSpPr>
          <p:cNvPr id="27" name="Text 23"/>
          <p:cNvSpPr/>
          <p:nvPr/>
        </p:nvSpPr>
        <p:spPr>
          <a:xfrm>
            <a:off x="457200" y="420624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3</a:t>
            </a:r>
            <a:endParaRPr lang="en-US" sz="1600" dirty="0"/>
          </a:p>
        </p:txBody>
      </p:sp>
      <p:sp>
        <p:nvSpPr>
          <p:cNvPr id="28" name="Text 24"/>
          <p:cNvSpPr/>
          <p:nvPr/>
        </p:nvSpPr>
        <p:spPr>
          <a:xfrm>
            <a:off x="1005840" y="416052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Tie higher reimbursement rates</a:t>
            </a:r>
            <a:endParaRPr lang="en-US" sz="1300" dirty="0"/>
          </a:p>
        </p:txBody>
      </p:sp>
      <p:sp>
        <p:nvSpPr>
          <p:cNvPr id="29" name="Text 25"/>
          <p:cNvSpPr/>
          <p:nvPr/>
        </p:nvSpPr>
        <p:spPr>
          <a:xfrm>
            <a:off x="1005840" y="454456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Tie higher reimbursement rates to participation in Paths to QUALITY™ so improvements in quality and compliance are financially rewarded.</a:t>
            </a:r>
            <a:endParaRPr lang="en-US" sz="1050" dirty="0"/>
          </a:p>
        </p:txBody>
      </p:sp>
      <p:sp>
        <p:nvSpPr>
          <p:cNvPr id="30" name="Shape 26"/>
          <p:cNvSpPr/>
          <p:nvPr/>
        </p:nvSpPr>
        <p:spPr>
          <a:xfrm>
            <a:off x="6233008" y="4206240"/>
            <a:ext cx="411480" cy="411480"/>
          </a:xfrm>
          <a:prstGeom prst="ellipse">
            <a:avLst/>
          </a:prstGeom>
          <a:solidFill>
            <a:srgbClr val="96DAD0"/>
          </a:solidFill>
          <a:ln w="12700">
            <a:solidFill>
              <a:srgbClr val="96DAD0"/>
            </a:solidFill>
            <a:prstDash val="solid"/>
          </a:ln>
        </p:spPr>
        <p:txBody>
          <a:bodyPr/>
          <a:lstStyle/>
          <a:p>
            <a:endParaRPr lang="en-US"/>
          </a:p>
        </p:txBody>
      </p:sp>
      <p:sp>
        <p:nvSpPr>
          <p:cNvPr id="31" name="Text 27"/>
          <p:cNvSpPr/>
          <p:nvPr/>
        </p:nvSpPr>
        <p:spPr>
          <a:xfrm>
            <a:off x="6233008" y="420624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4</a:t>
            </a:r>
            <a:endParaRPr lang="en-US" sz="1600" dirty="0"/>
          </a:p>
        </p:txBody>
      </p:sp>
      <p:sp>
        <p:nvSpPr>
          <p:cNvPr id="32" name="Text 28"/>
          <p:cNvSpPr/>
          <p:nvPr/>
        </p:nvSpPr>
        <p:spPr>
          <a:xfrm>
            <a:off x="6781648" y="416052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Maximize the “Pull” into the regulated market</a:t>
            </a:r>
            <a:endParaRPr lang="en-US" sz="1300" dirty="0"/>
          </a:p>
        </p:txBody>
      </p:sp>
      <p:sp>
        <p:nvSpPr>
          <p:cNvPr id="33" name="Text 29"/>
          <p:cNvSpPr/>
          <p:nvPr/>
        </p:nvSpPr>
        <p:spPr>
          <a:xfrm>
            <a:off x="6781648" y="454456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Maximize the “Pull” into the regulated market. While recognizing that some underground activity will persist, but aim to maximize pull into the regulated market through incentives, clarity, and support rather than fear.</a:t>
            </a:r>
            <a:endParaRPr lang="en-US" sz="1050" dirty="0"/>
          </a:p>
        </p:txBody>
      </p:sp>
      <p:sp>
        <p:nvSpPr>
          <p:cNvPr id="34" name="Shape 30"/>
          <p:cNvSpPr/>
          <p:nvPr/>
        </p:nvSpPr>
        <p:spPr>
          <a:xfrm>
            <a:off x="457200" y="5166360"/>
            <a:ext cx="411480" cy="411480"/>
          </a:xfrm>
          <a:prstGeom prst="ellipse">
            <a:avLst/>
          </a:prstGeom>
          <a:solidFill>
            <a:srgbClr val="96DAD0"/>
          </a:solidFill>
          <a:ln w="12700">
            <a:solidFill>
              <a:srgbClr val="96DAD0"/>
            </a:solidFill>
            <a:prstDash val="solid"/>
          </a:ln>
        </p:spPr>
        <p:txBody>
          <a:bodyPr/>
          <a:lstStyle/>
          <a:p>
            <a:endParaRPr lang="en-US"/>
          </a:p>
        </p:txBody>
      </p:sp>
      <p:sp>
        <p:nvSpPr>
          <p:cNvPr id="35" name="Text 31"/>
          <p:cNvSpPr/>
          <p:nvPr/>
        </p:nvSpPr>
        <p:spPr>
          <a:xfrm>
            <a:off x="457200" y="516636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5</a:t>
            </a:r>
            <a:endParaRPr lang="en-US" sz="1600" dirty="0"/>
          </a:p>
        </p:txBody>
      </p:sp>
      <p:sp>
        <p:nvSpPr>
          <p:cNvPr id="36" name="Text 32"/>
          <p:cNvSpPr/>
          <p:nvPr/>
        </p:nvSpPr>
        <p:spPr>
          <a:xfrm>
            <a:off x="1005840" y="512064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Design Licensing as a realistic on-ramp</a:t>
            </a:r>
            <a:endParaRPr lang="en-US" sz="1300" dirty="0"/>
          </a:p>
        </p:txBody>
      </p:sp>
      <p:sp>
        <p:nvSpPr>
          <p:cNvPr id="37" name="Text 33"/>
          <p:cNvSpPr/>
          <p:nvPr/>
        </p:nvSpPr>
        <p:spPr>
          <a:xfrm>
            <a:off x="1005840" y="550468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Design Licensing as a realistic on-ramp. Use streamlined, tiered systems and a defined “middle ground” for small home sitters so they can formalize step-by-step plans to become licensed rather than stay underground.</a:t>
            </a:r>
            <a:endParaRPr lang="en-US" sz="1050" dirty="0"/>
          </a:p>
        </p:txBody>
      </p:sp>
      <p:sp>
        <p:nvSpPr>
          <p:cNvPr id="38" name="Shape 34"/>
          <p:cNvSpPr/>
          <p:nvPr/>
        </p:nvSpPr>
        <p:spPr>
          <a:xfrm>
            <a:off x="6233008" y="5166360"/>
            <a:ext cx="411480" cy="411480"/>
          </a:xfrm>
          <a:prstGeom prst="ellipse">
            <a:avLst/>
          </a:prstGeom>
          <a:solidFill>
            <a:srgbClr val="96DAD0"/>
          </a:solidFill>
          <a:ln w="12700">
            <a:solidFill>
              <a:srgbClr val="96DAD0"/>
            </a:solidFill>
            <a:prstDash val="solid"/>
          </a:ln>
        </p:spPr>
        <p:txBody>
          <a:bodyPr/>
          <a:lstStyle/>
          <a:p>
            <a:endParaRPr lang="en-US"/>
          </a:p>
        </p:txBody>
      </p:sp>
      <p:sp>
        <p:nvSpPr>
          <p:cNvPr id="39" name="Text 35"/>
          <p:cNvSpPr/>
          <p:nvPr/>
        </p:nvSpPr>
        <p:spPr>
          <a:xfrm>
            <a:off x="6233008" y="516636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6</a:t>
            </a:r>
            <a:endParaRPr lang="en-US" sz="1600" dirty="0"/>
          </a:p>
        </p:txBody>
      </p:sp>
      <p:sp>
        <p:nvSpPr>
          <p:cNvPr id="40" name="Text 36"/>
          <p:cNvSpPr/>
          <p:nvPr/>
        </p:nvSpPr>
        <p:spPr>
          <a:xfrm>
            <a:off x="6781648" y="512064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Provide visible benefits</a:t>
            </a:r>
            <a:endParaRPr lang="en-US" sz="1300" dirty="0"/>
          </a:p>
        </p:txBody>
      </p:sp>
      <p:sp>
        <p:nvSpPr>
          <p:cNvPr id="41" name="Text 37"/>
          <p:cNvSpPr/>
          <p:nvPr/>
        </p:nvSpPr>
        <p:spPr>
          <a:xfrm>
            <a:off x="6781648" y="550468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Provide visible benefits — training, marketing support, access to substitute teacher marketplaces — to reinforce the value of joining the regulated sector.</a:t>
            </a:r>
            <a:endParaRPr lang="en-US" sz="1050" dirty="0"/>
          </a:p>
        </p:txBody>
      </p:sp>
      <p:sp>
        <p:nvSpPr>
          <p:cNvPr id="42" name="Text 38"/>
          <p:cNvSpPr/>
          <p:nvPr/>
        </p:nvSpPr>
        <p:spPr>
          <a:xfrm>
            <a:off x="457200" y="6263640"/>
            <a:ext cx="8229600" cy="274320"/>
          </a:xfrm>
          <a:prstGeom prst="rect">
            <a:avLst/>
          </a:prstGeom>
          <a:noFill/>
          <a:ln/>
        </p:spPr>
        <p:txBody>
          <a:bodyPr wrap="square" lIns="0" tIns="0" rIns="0" bIns="0" rtlCol="0" anchor="ctr"/>
          <a:lstStyle/>
          <a:p>
            <a:pPr marL="0" indent="0" algn="l">
              <a:buNone/>
            </a:pPr>
            <a:r>
              <a:rPr lang="en-US" sz="900" dirty="0">
                <a:solidFill>
                  <a:srgbClr val="4C4C4C"/>
                </a:solidFill>
                <a:latin typeface="Calibri" pitchFamily="34" charset="0"/>
                <a:ea typeface="Calibri" pitchFamily="34" charset="-122"/>
                <a:cs typeface="Calibri" pitchFamily="34" charset="-120"/>
              </a:rPr>
              <a:t>Fortitude Fund of Northeast Indiana  |  Childcare Policy Thought Leadership</a:t>
            </a:r>
            <a:endParaRPr lang="en-US" sz="900" dirty="0"/>
          </a:p>
        </p:txBody>
      </p:sp>
      <p:sp>
        <p:nvSpPr>
          <p:cNvPr id="43" name="Text 39"/>
          <p:cNvSpPr/>
          <p:nvPr/>
        </p:nvSpPr>
        <p:spPr>
          <a:xfrm>
            <a:off x="10911535" y="6263640"/>
            <a:ext cx="822960" cy="274320"/>
          </a:xfrm>
          <a:prstGeom prst="rect">
            <a:avLst/>
          </a:prstGeom>
          <a:noFill/>
          <a:ln/>
        </p:spPr>
        <p:txBody>
          <a:bodyPr wrap="square" lIns="0" tIns="0" rIns="0" bIns="0" rtlCol="0" anchor="ctr"/>
          <a:lstStyle/>
          <a:p>
            <a:pPr marL="0" indent="0" algn="r">
              <a:buNone/>
            </a:pPr>
            <a:r>
              <a:rPr lang="en-US" sz="900" dirty="0">
                <a:solidFill>
                  <a:srgbClr val="4C4C4C"/>
                </a:solidFill>
                <a:latin typeface="Calibri" pitchFamily="34" charset="0"/>
                <a:ea typeface="Calibri" pitchFamily="34" charset="-122"/>
                <a:cs typeface="Calibri" pitchFamily="34" charset="-120"/>
              </a:rPr>
              <a:t>4 / 6</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351215" y="-2743200"/>
            <a:ext cx="5943600" cy="5943600"/>
          </a:xfrm>
          <a:prstGeom prst="ellipse">
            <a:avLst/>
          </a:prstGeom>
          <a:solidFill>
            <a:srgbClr val="DF6452">
              <a:alpha val="8000"/>
            </a:srgbClr>
          </a:solidFill>
          <a:ln/>
        </p:spPr>
        <p:txBody>
          <a:bodyPr/>
          <a:lstStyle/>
          <a:p>
            <a:endParaRPr lang="en-US"/>
          </a:p>
        </p:txBody>
      </p:sp>
      <p:sp>
        <p:nvSpPr>
          <p:cNvPr id="3" name="Shape 1"/>
          <p:cNvSpPr/>
          <p:nvPr/>
        </p:nvSpPr>
        <p:spPr>
          <a:xfrm>
            <a:off x="-2743200" y="4114800"/>
            <a:ext cx="5029200" cy="5029200"/>
          </a:xfrm>
          <a:prstGeom prst="ellipse">
            <a:avLst/>
          </a:prstGeom>
          <a:solidFill>
            <a:srgbClr val="96DAD0">
              <a:alpha val="10000"/>
            </a:srgbClr>
          </a:solidFill>
          <a:ln/>
        </p:spPr>
        <p:txBody>
          <a:bodyPr/>
          <a:lstStyle/>
          <a:p>
            <a:endParaRPr lang="en-US"/>
          </a:p>
        </p:txBody>
      </p:sp>
      <p:pic>
        <p:nvPicPr>
          <p:cNvPr id="4" name="Image 0" descr="/sessions/magical-kind-cerf/mnt/outputs/ff_mark.png"/>
          <p:cNvPicPr>
            <a:picLocks noChangeAspect="1"/>
          </p:cNvPicPr>
          <p:nvPr/>
        </p:nvPicPr>
        <p:blipFill>
          <a:blip r:embed="rId3">
            <a:alphaModFix amt="12000"/>
          </a:blip>
          <a:stretch>
            <a:fillRect/>
          </a:stretch>
        </p:blipFill>
        <p:spPr>
          <a:xfrm>
            <a:off x="10404190" y="5303520"/>
            <a:ext cx="2275264" cy="1737360"/>
          </a:xfrm>
          <a:prstGeom prst="rect">
            <a:avLst/>
          </a:prstGeom>
        </p:spPr>
      </p:pic>
      <p:sp>
        <p:nvSpPr>
          <p:cNvPr id="5" name="Shape 2"/>
          <p:cNvSpPr/>
          <p:nvPr/>
        </p:nvSpPr>
        <p:spPr>
          <a:xfrm>
            <a:off x="0" y="6693408"/>
            <a:ext cx="4063898" cy="164592"/>
          </a:xfrm>
          <a:prstGeom prst="rect">
            <a:avLst/>
          </a:prstGeom>
          <a:solidFill>
            <a:srgbClr val="DF6452"/>
          </a:solidFill>
          <a:ln/>
        </p:spPr>
        <p:txBody>
          <a:bodyPr/>
          <a:lstStyle/>
          <a:p>
            <a:endParaRPr lang="en-US"/>
          </a:p>
        </p:txBody>
      </p:sp>
      <p:sp>
        <p:nvSpPr>
          <p:cNvPr id="6" name="Shape 3"/>
          <p:cNvSpPr/>
          <p:nvPr/>
        </p:nvSpPr>
        <p:spPr>
          <a:xfrm>
            <a:off x="4063898" y="6693408"/>
            <a:ext cx="4063898" cy="164592"/>
          </a:xfrm>
          <a:prstGeom prst="rect">
            <a:avLst/>
          </a:prstGeom>
          <a:solidFill>
            <a:srgbClr val="96DAD0"/>
          </a:solidFill>
          <a:ln/>
        </p:spPr>
        <p:txBody>
          <a:bodyPr/>
          <a:lstStyle/>
          <a:p>
            <a:endParaRPr lang="en-US"/>
          </a:p>
        </p:txBody>
      </p:sp>
      <p:sp>
        <p:nvSpPr>
          <p:cNvPr id="7" name="Shape 4"/>
          <p:cNvSpPr/>
          <p:nvPr/>
        </p:nvSpPr>
        <p:spPr>
          <a:xfrm>
            <a:off x="8127797" y="6693408"/>
            <a:ext cx="4063898" cy="164592"/>
          </a:xfrm>
          <a:prstGeom prst="rect">
            <a:avLst/>
          </a:prstGeom>
          <a:solidFill>
            <a:srgbClr val="4A55FA"/>
          </a:solidFill>
          <a:ln/>
        </p:spPr>
        <p:txBody>
          <a:bodyPr/>
          <a:lstStyle/>
          <a:p>
            <a:endParaRPr lang="en-US"/>
          </a:p>
        </p:txBody>
      </p:sp>
      <p:sp>
        <p:nvSpPr>
          <p:cNvPr id="8" name="Shape 5"/>
          <p:cNvSpPr/>
          <p:nvPr/>
        </p:nvSpPr>
        <p:spPr>
          <a:xfrm>
            <a:off x="502920" y="1097280"/>
            <a:ext cx="100584" cy="100584"/>
          </a:xfrm>
          <a:prstGeom prst="ellipse">
            <a:avLst/>
          </a:prstGeom>
          <a:solidFill>
            <a:srgbClr val="4A55FA"/>
          </a:solidFill>
          <a:ln w="12700">
            <a:solidFill>
              <a:srgbClr val="4A55FA"/>
            </a:solidFill>
            <a:prstDash val="solid"/>
          </a:ln>
        </p:spPr>
        <p:txBody>
          <a:bodyPr/>
          <a:lstStyle/>
          <a:p>
            <a:endParaRPr lang="en-US"/>
          </a:p>
        </p:txBody>
      </p:sp>
      <p:sp>
        <p:nvSpPr>
          <p:cNvPr id="9" name="Shape 6"/>
          <p:cNvSpPr/>
          <p:nvPr/>
        </p:nvSpPr>
        <p:spPr>
          <a:xfrm>
            <a:off x="653796" y="1097280"/>
            <a:ext cx="100584" cy="100584"/>
          </a:xfrm>
          <a:prstGeom prst="ellipse">
            <a:avLst/>
          </a:prstGeom>
          <a:solidFill>
            <a:srgbClr val="96DAD0"/>
          </a:solidFill>
          <a:ln w="12700">
            <a:solidFill>
              <a:srgbClr val="96DAD0"/>
            </a:solidFill>
            <a:prstDash val="solid"/>
          </a:ln>
        </p:spPr>
        <p:txBody>
          <a:bodyPr/>
          <a:lstStyle/>
          <a:p>
            <a:endParaRPr lang="en-US"/>
          </a:p>
        </p:txBody>
      </p:sp>
      <p:sp>
        <p:nvSpPr>
          <p:cNvPr id="10" name="Shape 7"/>
          <p:cNvSpPr/>
          <p:nvPr/>
        </p:nvSpPr>
        <p:spPr>
          <a:xfrm>
            <a:off x="804672" y="1097280"/>
            <a:ext cx="100584" cy="100584"/>
          </a:xfrm>
          <a:prstGeom prst="ellipse">
            <a:avLst/>
          </a:prstGeom>
          <a:solidFill>
            <a:srgbClr val="DF6452"/>
          </a:solidFill>
          <a:ln w="12700">
            <a:solidFill>
              <a:srgbClr val="DF6452"/>
            </a:solidFill>
            <a:prstDash val="solid"/>
          </a:ln>
        </p:spPr>
        <p:txBody>
          <a:bodyPr/>
          <a:lstStyle/>
          <a:p>
            <a:endParaRPr lang="en-US"/>
          </a:p>
        </p:txBody>
      </p:sp>
      <p:pic>
        <p:nvPicPr>
          <p:cNvPr id="11" name="Image 1" descr="/sessions/magical-kind-cerf/mnt/outputs/ff_lockup.png"/>
          <p:cNvPicPr>
            <a:picLocks noChangeAspect="1"/>
          </p:cNvPicPr>
          <p:nvPr/>
        </p:nvPicPr>
        <p:blipFill>
          <a:blip r:embed="rId4"/>
          <a:stretch>
            <a:fillRect/>
          </a:stretch>
        </p:blipFill>
        <p:spPr>
          <a:xfrm>
            <a:off x="457200" y="365760"/>
            <a:ext cx="1828800" cy="437956"/>
          </a:xfrm>
          <a:prstGeom prst="rect">
            <a:avLst/>
          </a:prstGeom>
        </p:spPr>
      </p:pic>
      <p:sp>
        <p:nvSpPr>
          <p:cNvPr id="12" name="Shape 8"/>
          <p:cNvSpPr/>
          <p:nvPr/>
        </p:nvSpPr>
        <p:spPr>
          <a:xfrm>
            <a:off x="10865815" y="320040"/>
            <a:ext cx="868680" cy="868680"/>
          </a:xfrm>
          <a:prstGeom prst="ellipse">
            <a:avLst/>
          </a:prstGeom>
          <a:solidFill>
            <a:srgbClr val="DF6452"/>
          </a:solidFill>
          <a:ln w="12700">
            <a:solidFill>
              <a:srgbClr val="DF6452"/>
            </a:solidFill>
            <a:prstDash val="solid"/>
          </a:ln>
        </p:spPr>
        <p:txBody>
          <a:bodyPr/>
          <a:lstStyle/>
          <a:p>
            <a:endParaRPr lang="en-US"/>
          </a:p>
        </p:txBody>
      </p:sp>
      <p:sp>
        <p:nvSpPr>
          <p:cNvPr id="13" name="Text 9"/>
          <p:cNvSpPr/>
          <p:nvPr/>
        </p:nvSpPr>
        <p:spPr>
          <a:xfrm>
            <a:off x="10865815" y="320040"/>
            <a:ext cx="868680" cy="868680"/>
          </a:xfrm>
          <a:prstGeom prst="rect">
            <a:avLst/>
          </a:prstGeom>
          <a:noFill/>
          <a:ln/>
        </p:spPr>
        <p:txBody>
          <a:bodyPr wrap="square" lIns="0" tIns="0" rIns="0" bIns="0" rtlCol="0" anchor="ctr"/>
          <a:lstStyle/>
          <a:p>
            <a:pPr marL="0" indent="0" algn="ctr">
              <a:buNone/>
            </a:pPr>
            <a:r>
              <a:rPr lang="en-US" sz="3200" b="1" dirty="0">
                <a:solidFill>
                  <a:srgbClr val="FFFFFF"/>
                </a:solidFill>
                <a:latin typeface="Arial Black" pitchFamily="34" charset="0"/>
                <a:ea typeface="Arial Black" pitchFamily="34" charset="-122"/>
                <a:cs typeface="Arial Black" pitchFamily="34" charset="-120"/>
              </a:rPr>
              <a:t>4</a:t>
            </a:r>
            <a:endParaRPr lang="en-US" sz="3200" dirty="0"/>
          </a:p>
        </p:txBody>
      </p:sp>
      <p:sp>
        <p:nvSpPr>
          <p:cNvPr id="14" name="Text 10"/>
          <p:cNvSpPr/>
          <p:nvPr/>
        </p:nvSpPr>
        <p:spPr>
          <a:xfrm>
            <a:off x="8076895" y="457200"/>
            <a:ext cx="2697480" cy="274320"/>
          </a:xfrm>
          <a:prstGeom prst="rect">
            <a:avLst/>
          </a:prstGeom>
          <a:noFill/>
          <a:ln/>
        </p:spPr>
        <p:txBody>
          <a:bodyPr wrap="square" lIns="0" tIns="0" rIns="0" bIns="0" rtlCol="0" anchor="ctr"/>
          <a:lstStyle/>
          <a:p>
            <a:pPr marL="0" indent="0" algn="r">
              <a:buNone/>
            </a:pPr>
            <a:r>
              <a:rPr lang="en-US" sz="1100" b="1" kern="0" spc="300" dirty="0">
                <a:solidFill>
                  <a:srgbClr val="DF6452"/>
                </a:solidFill>
                <a:latin typeface="Arial Black" pitchFamily="34" charset="0"/>
                <a:ea typeface="Arial Black" pitchFamily="34" charset="-122"/>
                <a:cs typeface="Arial Black" pitchFamily="34" charset="-120"/>
              </a:rPr>
              <a:t>POLICY IDEA 4 OF 5</a:t>
            </a:r>
            <a:endParaRPr lang="en-US" sz="1100" dirty="0"/>
          </a:p>
        </p:txBody>
      </p:sp>
      <p:sp>
        <p:nvSpPr>
          <p:cNvPr id="15" name="Text 11"/>
          <p:cNvSpPr/>
          <p:nvPr/>
        </p:nvSpPr>
        <p:spPr>
          <a:xfrm>
            <a:off x="8076895" y="777240"/>
            <a:ext cx="2697480" cy="274320"/>
          </a:xfrm>
          <a:prstGeom prst="rect">
            <a:avLst/>
          </a:prstGeom>
          <a:noFill/>
          <a:ln/>
        </p:spPr>
        <p:txBody>
          <a:bodyPr wrap="square" lIns="0" tIns="0" rIns="0" bIns="0" rtlCol="0" anchor="ctr"/>
          <a:lstStyle/>
          <a:p>
            <a:pPr marL="0" indent="0" algn="r">
              <a:buNone/>
            </a:pPr>
            <a:r>
              <a:rPr lang="en-US" sz="1100" i="1" dirty="0">
                <a:solidFill>
                  <a:srgbClr val="4C4C4C"/>
                </a:solidFill>
                <a:latin typeface="Georgia" pitchFamily="34" charset="0"/>
                <a:ea typeface="Georgia" pitchFamily="34" charset="-122"/>
                <a:cs typeface="Georgia" pitchFamily="34" charset="-120"/>
              </a:rPr>
              <a:t>Our 4th Policy Idea</a:t>
            </a:r>
            <a:endParaRPr lang="en-US" sz="1100" dirty="0"/>
          </a:p>
        </p:txBody>
      </p:sp>
      <p:sp>
        <p:nvSpPr>
          <p:cNvPr id="16" name="Text 12"/>
          <p:cNvSpPr/>
          <p:nvPr/>
        </p:nvSpPr>
        <p:spPr>
          <a:xfrm>
            <a:off x="457200" y="1371600"/>
            <a:ext cx="11338560" cy="1188720"/>
          </a:xfrm>
          <a:prstGeom prst="rect">
            <a:avLst/>
          </a:prstGeom>
          <a:noFill/>
          <a:ln/>
        </p:spPr>
        <p:txBody>
          <a:bodyPr wrap="square" lIns="0" tIns="0" rIns="0" bIns="0" rtlCol="0" anchor="t"/>
          <a:lstStyle/>
          <a:p>
            <a:pPr marL="0" indent="0" algn="l">
              <a:buNone/>
            </a:pPr>
            <a:r>
              <a:rPr lang="en-US" sz="3000" b="1" dirty="0">
                <a:solidFill>
                  <a:srgbClr val="DF6452"/>
                </a:solidFill>
                <a:latin typeface="Arial Black" pitchFamily="34" charset="0"/>
                <a:ea typeface="Arial Black" pitchFamily="34" charset="-122"/>
                <a:cs typeface="Arial Black" pitchFamily="34" charset="-120"/>
              </a:rPr>
              <a:t>Elevate the Childcare Provider Voice and Collaborative Regulation.</a:t>
            </a:r>
            <a:endParaRPr lang="en-US" sz="3000" dirty="0"/>
          </a:p>
        </p:txBody>
      </p:sp>
      <p:sp>
        <p:nvSpPr>
          <p:cNvPr id="17" name="Text 13"/>
          <p:cNvSpPr/>
          <p:nvPr/>
        </p:nvSpPr>
        <p:spPr>
          <a:xfrm>
            <a:off x="502920" y="2606040"/>
            <a:ext cx="11247120" cy="548640"/>
          </a:xfrm>
          <a:prstGeom prst="rect">
            <a:avLst/>
          </a:prstGeom>
          <a:noFill/>
          <a:ln/>
        </p:spPr>
        <p:txBody>
          <a:bodyPr wrap="square" lIns="0" tIns="0" rIns="0" bIns="0" rtlCol="0" anchor="t"/>
          <a:lstStyle/>
          <a:p>
            <a:pPr marL="0" indent="0" algn="l">
              <a:buNone/>
            </a:pPr>
            <a:r>
              <a:rPr lang="en-US" sz="1200" i="1" dirty="0">
                <a:solidFill>
                  <a:srgbClr val="4C4C4C"/>
                </a:solidFill>
                <a:latin typeface="Georgia" pitchFamily="34" charset="0"/>
                <a:ea typeface="Georgia" pitchFamily="34" charset="-122"/>
                <a:cs typeface="Georgia" pitchFamily="34" charset="-120"/>
              </a:rPr>
              <a:t>This policy is about moving from adversarial enforcement done TO providers; to collaborative oversight designed WITH providers. Here are 4 beginning ideas:</a:t>
            </a:r>
            <a:endParaRPr lang="en-US" sz="1200" dirty="0"/>
          </a:p>
        </p:txBody>
      </p:sp>
      <p:sp>
        <p:nvSpPr>
          <p:cNvPr id="18" name="Shape 14"/>
          <p:cNvSpPr/>
          <p:nvPr/>
        </p:nvSpPr>
        <p:spPr>
          <a:xfrm>
            <a:off x="457200" y="3246120"/>
            <a:ext cx="411480" cy="411480"/>
          </a:xfrm>
          <a:prstGeom prst="ellipse">
            <a:avLst/>
          </a:prstGeom>
          <a:solidFill>
            <a:srgbClr val="DF6452"/>
          </a:solidFill>
          <a:ln w="12700">
            <a:solidFill>
              <a:srgbClr val="DF6452"/>
            </a:solidFill>
            <a:prstDash val="solid"/>
          </a:ln>
        </p:spPr>
        <p:txBody>
          <a:bodyPr/>
          <a:lstStyle/>
          <a:p>
            <a:endParaRPr lang="en-US"/>
          </a:p>
        </p:txBody>
      </p:sp>
      <p:sp>
        <p:nvSpPr>
          <p:cNvPr id="19" name="Text 15"/>
          <p:cNvSpPr/>
          <p:nvPr/>
        </p:nvSpPr>
        <p:spPr>
          <a:xfrm>
            <a:off x="457200"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1</a:t>
            </a:r>
            <a:endParaRPr lang="en-US" sz="1600" dirty="0"/>
          </a:p>
        </p:txBody>
      </p:sp>
      <p:sp>
        <p:nvSpPr>
          <p:cNvPr id="20" name="Text 16"/>
          <p:cNvSpPr/>
          <p:nvPr/>
        </p:nvSpPr>
        <p:spPr>
          <a:xfrm>
            <a:off x="1005840"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Build credible representation</a:t>
            </a:r>
            <a:endParaRPr lang="en-US" sz="1300" dirty="0"/>
          </a:p>
        </p:txBody>
      </p:sp>
      <p:sp>
        <p:nvSpPr>
          <p:cNvPr id="21" name="Text 17"/>
          <p:cNvSpPr/>
          <p:nvPr/>
        </p:nvSpPr>
        <p:spPr>
          <a:xfrm>
            <a:off x="1005840" y="358444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Build credible representation for the childcare sector….trade groups, co-ops, or coalitions that speak with one voice to the State.</a:t>
            </a:r>
            <a:endParaRPr lang="en-US" sz="1050" dirty="0"/>
          </a:p>
        </p:txBody>
      </p:sp>
      <p:sp>
        <p:nvSpPr>
          <p:cNvPr id="22" name="Shape 18"/>
          <p:cNvSpPr/>
          <p:nvPr/>
        </p:nvSpPr>
        <p:spPr>
          <a:xfrm>
            <a:off x="6233008" y="3246120"/>
            <a:ext cx="411480" cy="411480"/>
          </a:xfrm>
          <a:prstGeom prst="ellipse">
            <a:avLst/>
          </a:prstGeom>
          <a:solidFill>
            <a:srgbClr val="DF6452"/>
          </a:solidFill>
          <a:ln w="12700">
            <a:solidFill>
              <a:srgbClr val="DF6452"/>
            </a:solidFill>
            <a:prstDash val="solid"/>
          </a:ln>
        </p:spPr>
        <p:txBody>
          <a:bodyPr/>
          <a:lstStyle/>
          <a:p>
            <a:endParaRPr lang="en-US"/>
          </a:p>
        </p:txBody>
      </p:sp>
      <p:sp>
        <p:nvSpPr>
          <p:cNvPr id="23" name="Text 19"/>
          <p:cNvSpPr/>
          <p:nvPr/>
        </p:nvSpPr>
        <p:spPr>
          <a:xfrm>
            <a:off x="6233008"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2</a:t>
            </a:r>
            <a:endParaRPr lang="en-US" sz="1600" dirty="0"/>
          </a:p>
        </p:txBody>
      </p:sp>
      <p:sp>
        <p:nvSpPr>
          <p:cNvPr id="24" name="Text 20"/>
          <p:cNvSpPr/>
          <p:nvPr/>
        </p:nvSpPr>
        <p:spPr>
          <a:xfrm>
            <a:off x="6781648"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Teach providers advocacy skills</a:t>
            </a:r>
            <a:endParaRPr lang="en-US" sz="1300" dirty="0"/>
          </a:p>
        </p:txBody>
      </p:sp>
      <p:sp>
        <p:nvSpPr>
          <p:cNvPr id="25" name="Text 21"/>
          <p:cNvSpPr/>
          <p:nvPr/>
        </p:nvSpPr>
        <p:spPr>
          <a:xfrm>
            <a:off x="6781648" y="358444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Teach providers advocacy skills to explain unintended consequences of current enforcement and how to propose workable alternatives.</a:t>
            </a:r>
            <a:endParaRPr lang="en-US" sz="1050" dirty="0"/>
          </a:p>
        </p:txBody>
      </p:sp>
      <p:sp>
        <p:nvSpPr>
          <p:cNvPr id="26" name="Shape 22"/>
          <p:cNvSpPr/>
          <p:nvPr/>
        </p:nvSpPr>
        <p:spPr>
          <a:xfrm>
            <a:off x="457200" y="4686300"/>
            <a:ext cx="411480" cy="411480"/>
          </a:xfrm>
          <a:prstGeom prst="ellipse">
            <a:avLst/>
          </a:prstGeom>
          <a:solidFill>
            <a:srgbClr val="DF6452"/>
          </a:solidFill>
          <a:ln w="12700">
            <a:solidFill>
              <a:srgbClr val="DF6452"/>
            </a:solidFill>
            <a:prstDash val="solid"/>
          </a:ln>
        </p:spPr>
        <p:txBody>
          <a:bodyPr/>
          <a:lstStyle/>
          <a:p>
            <a:endParaRPr lang="en-US"/>
          </a:p>
        </p:txBody>
      </p:sp>
      <p:sp>
        <p:nvSpPr>
          <p:cNvPr id="27" name="Text 23"/>
          <p:cNvSpPr/>
          <p:nvPr/>
        </p:nvSpPr>
        <p:spPr>
          <a:xfrm>
            <a:off x="457200" y="468630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3</a:t>
            </a:r>
            <a:endParaRPr lang="en-US" sz="1600" dirty="0"/>
          </a:p>
        </p:txBody>
      </p:sp>
      <p:sp>
        <p:nvSpPr>
          <p:cNvPr id="28" name="Text 24"/>
          <p:cNvSpPr/>
          <p:nvPr/>
        </p:nvSpPr>
        <p:spPr>
          <a:xfrm>
            <a:off x="1005840" y="464058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Help providers understand the regulatory landscape</a:t>
            </a:r>
            <a:endParaRPr lang="en-US" sz="1300" dirty="0"/>
          </a:p>
        </p:txBody>
      </p:sp>
      <p:sp>
        <p:nvSpPr>
          <p:cNvPr id="29" name="Text 25"/>
          <p:cNvSpPr/>
          <p:nvPr/>
        </p:nvSpPr>
        <p:spPr>
          <a:xfrm>
            <a:off x="1005840" y="502462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Help providers understand the regulatory landscape. Invest in education, readiness-to-scale supports, and clear penalty frameworks so providers understand both expectations and consequences.</a:t>
            </a:r>
            <a:endParaRPr lang="en-US" sz="1050" dirty="0"/>
          </a:p>
        </p:txBody>
      </p:sp>
      <p:sp>
        <p:nvSpPr>
          <p:cNvPr id="30" name="Shape 26"/>
          <p:cNvSpPr/>
          <p:nvPr/>
        </p:nvSpPr>
        <p:spPr>
          <a:xfrm>
            <a:off x="6233008" y="4686300"/>
            <a:ext cx="411480" cy="411480"/>
          </a:xfrm>
          <a:prstGeom prst="ellipse">
            <a:avLst/>
          </a:prstGeom>
          <a:solidFill>
            <a:srgbClr val="DF6452"/>
          </a:solidFill>
          <a:ln w="12700">
            <a:solidFill>
              <a:srgbClr val="DF6452"/>
            </a:solidFill>
            <a:prstDash val="solid"/>
          </a:ln>
        </p:spPr>
        <p:txBody>
          <a:bodyPr/>
          <a:lstStyle/>
          <a:p>
            <a:endParaRPr lang="en-US"/>
          </a:p>
        </p:txBody>
      </p:sp>
      <p:sp>
        <p:nvSpPr>
          <p:cNvPr id="31" name="Text 27"/>
          <p:cNvSpPr/>
          <p:nvPr/>
        </p:nvSpPr>
        <p:spPr>
          <a:xfrm>
            <a:off x="6233008" y="468630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4</a:t>
            </a:r>
            <a:endParaRPr lang="en-US" sz="1600" dirty="0"/>
          </a:p>
        </p:txBody>
      </p:sp>
      <p:sp>
        <p:nvSpPr>
          <p:cNvPr id="32" name="Text 28"/>
          <p:cNvSpPr/>
          <p:nvPr/>
        </p:nvSpPr>
        <p:spPr>
          <a:xfrm>
            <a:off x="6781648" y="464058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Encourage providers to help design oversight</a:t>
            </a:r>
            <a:endParaRPr lang="en-US" sz="1300" dirty="0"/>
          </a:p>
        </p:txBody>
      </p:sp>
      <p:sp>
        <p:nvSpPr>
          <p:cNvPr id="33" name="Text 29"/>
          <p:cNvSpPr/>
          <p:nvPr/>
        </p:nvSpPr>
        <p:spPr>
          <a:xfrm>
            <a:off x="6781648" y="5024628"/>
            <a:ext cx="4952848" cy="93726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Encourage providers to help design oversight tools and processes so regulation is experienced as supportive rather than adversarial.</a:t>
            </a:r>
            <a:endParaRPr lang="en-US" sz="1050" dirty="0"/>
          </a:p>
        </p:txBody>
      </p:sp>
      <p:sp>
        <p:nvSpPr>
          <p:cNvPr id="34" name="Text 30"/>
          <p:cNvSpPr/>
          <p:nvPr/>
        </p:nvSpPr>
        <p:spPr>
          <a:xfrm>
            <a:off x="457200" y="6263640"/>
            <a:ext cx="8229600" cy="274320"/>
          </a:xfrm>
          <a:prstGeom prst="rect">
            <a:avLst/>
          </a:prstGeom>
          <a:noFill/>
          <a:ln/>
        </p:spPr>
        <p:txBody>
          <a:bodyPr wrap="square" lIns="0" tIns="0" rIns="0" bIns="0" rtlCol="0" anchor="ctr"/>
          <a:lstStyle/>
          <a:p>
            <a:pPr marL="0" indent="0" algn="l">
              <a:buNone/>
            </a:pPr>
            <a:r>
              <a:rPr lang="en-US" sz="900" dirty="0">
                <a:solidFill>
                  <a:srgbClr val="4C4C4C"/>
                </a:solidFill>
                <a:latin typeface="Calibri" pitchFamily="34" charset="0"/>
                <a:ea typeface="Calibri" pitchFamily="34" charset="-122"/>
                <a:cs typeface="Calibri" pitchFamily="34" charset="-120"/>
              </a:rPr>
              <a:t>Fortitude Fund of Northeast Indiana  |  Childcare Policy Thought Leadership</a:t>
            </a:r>
            <a:endParaRPr lang="en-US" sz="900" dirty="0"/>
          </a:p>
        </p:txBody>
      </p:sp>
      <p:sp>
        <p:nvSpPr>
          <p:cNvPr id="35" name="Text 31"/>
          <p:cNvSpPr/>
          <p:nvPr/>
        </p:nvSpPr>
        <p:spPr>
          <a:xfrm>
            <a:off x="10911535" y="6263640"/>
            <a:ext cx="822960" cy="274320"/>
          </a:xfrm>
          <a:prstGeom prst="rect">
            <a:avLst/>
          </a:prstGeom>
          <a:noFill/>
          <a:ln/>
        </p:spPr>
        <p:txBody>
          <a:bodyPr wrap="square" lIns="0" tIns="0" rIns="0" bIns="0" rtlCol="0" anchor="ctr"/>
          <a:lstStyle/>
          <a:p>
            <a:pPr marL="0" indent="0" algn="r">
              <a:buNone/>
            </a:pPr>
            <a:r>
              <a:rPr lang="en-US" sz="900" dirty="0">
                <a:solidFill>
                  <a:srgbClr val="4C4C4C"/>
                </a:solidFill>
                <a:latin typeface="Calibri" pitchFamily="34" charset="0"/>
                <a:ea typeface="Calibri" pitchFamily="34" charset="-122"/>
                <a:cs typeface="Calibri" pitchFamily="34" charset="-120"/>
              </a:rPr>
              <a:t>5 / 6</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351215" y="-2743200"/>
            <a:ext cx="5943600" cy="5943600"/>
          </a:xfrm>
          <a:prstGeom prst="ellipse">
            <a:avLst/>
          </a:prstGeom>
          <a:solidFill>
            <a:srgbClr val="4A55FA">
              <a:alpha val="8000"/>
            </a:srgbClr>
          </a:solidFill>
          <a:ln/>
        </p:spPr>
        <p:txBody>
          <a:bodyPr/>
          <a:lstStyle/>
          <a:p>
            <a:endParaRPr lang="en-US"/>
          </a:p>
        </p:txBody>
      </p:sp>
      <p:sp>
        <p:nvSpPr>
          <p:cNvPr id="3" name="Shape 1"/>
          <p:cNvSpPr/>
          <p:nvPr/>
        </p:nvSpPr>
        <p:spPr>
          <a:xfrm>
            <a:off x="-2743200" y="4114800"/>
            <a:ext cx="5029200" cy="5029200"/>
          </a:xfrm>
          <a:prstGeom prst="ellipse">
            <a:avLst/>
          </a:prstGeom>
          <a:solidFill>
            <a:srgbClr val="96DAD0">
              <a:alpha val="10000"/>
            </a:srgbClr>
          </a:solidFill>
          <a:ln/>
        </p:spPr>
        <p:txBody>
          <a:bodyPr/>
          <a:lstStyle/>
          <a:p>
            <a:endParaRPr lang="en-US"/>
          </a:p>
        </p:txBody>
      </p:sp>
      <p:pic>
        <p:nvPicPr>
          <p:cNvPr id="4" name="Image 0" descr="/sessions/magical-kind-cerf/mnt/outputs/ff_mark.png"/>
          <p:cNvPicPr>
            <a:picLocks noChangeAspect="1"/>
          </p:cNvPicPr>
          <p:nvPr/>
        </p:nvPicPr>
        <p:blipFill>
          <a:blip r:embed="rId3">
            <a:alphaModFix amt="12000"/>
          </a:blip>
          <a:stretch>
            <a:fillRect/>
          </a:stretch>
        </p:blipFill>
        <p:spPr>
          <a:xfrm>
            <a:off x="10464698" y="5292901"/>
            <a:ext cx="2275264" cy="1737360"/>
          </a:xfrm>
          <a:prstGeom prst="rect">
            <a:avLst/>
          </a:prstGeom>
        </p:spPr>
      </p:pic>
      <p:sp>
        <p:nvSpPr>
          <p:cNvPr id="5" name="Shape 2"/>
          <p:cNvSpPr/>
          <p:nvPr/>
        </p:nvSpPr>
        <p:spPr>
          <a:xfrm>
            <a:off x="0" y="6693408"/>
            <a:ext cx="4063898" cy="164592"/>
          </a:xfrm>
          <a:prstGeom prst="rect">
            <a:avLst/>
          </a:prstGeom>
          <a:solidFill>
            <a:srgbClr val="DF6452"/>
          </a:solidFill>
          <a:ln/>
        </p:spPr>
        <p:txBody>
          <a:bodyPr/>
          <a:lstStyle/>
          <a:p>
            <a:endParaRPr lang="en-US"/>
          </a:p>
        </p:txBody>
      </p:sp>
      <p:sp>
        <p:nvSpPr>
          <p:cNvPr id="6" name="Shape 3"/>
          <p:cNvSpPr/>
          <p:nvPr/>
        </p:nvSpPr>
        <p:spPr>
          <a:xfrm>
            <a:off x="4063898" y="6693408"/>
            <a:ext cx="4063898" cy="164592"/>
          </a:xfrm>
          <a:prstGeom prst="rect">
            <a:avLst/>
          </a:prstGeom>
          <a:solidFill>
            <a:srgbClr val="96DAD0"/>
          </a:solidFill>
          <a:ln/>
        </p:spPr>
        <p:txBody>
          <a:bodyPr/>
          <a:lstStyle/>
          <a:p>
            <a:endParaRPr lang="en-US"/>
          </a:p>
        </p:txBody>
      </p:sp>
      <p:sp>
        <p:nvSpPr>
          <p:cNvPr id="7" name="Shape 4"/>
          <p:cNvSpPr/>
          <p:nvPr/>
        </p:nvSpPr>
        <p:spPr>
          <a:xfrm>
            <a:off x="8127797" y="6693408"/>
            <a:ext cx="4063898" cy="164592"/>
          </a:xfrm>
          <a:prstGeom prst="rect">
            <a:avLst/>
          </a:prstGeom>
          <a:solidFill>
            <a:srgbClr val="4A55FA"/>
          </a:solidFill>
          <a:ln/>
        </p:spPr>
        <p:txBody>
          <a:bodyPr/>
          <a:lstStyle/>
          <a:p>
            <a:endParaRPr lang="en-US"/>
          </a:p>
        </p:txBody>
      </p:sp>
      <p:sp>
        <p:nvSpPr>
          <p:cNvPr id="8" name="Shape 5"/>
          <p:cNvSpPr/>
          <p:nvPr/>
        </p:nvSpPr>
        <p:spPr>
          <a:xfrm>
            <a:off x="502920" y="1097280"/>
            <a:ext cx="100584" cy="100584"/>
          </a:xfrm>
          <a:prstGeom prst="ellipse">
            <a:avLst/>
          </a:prstGeom>
          <a:solidFill>
            <a:srgbClr val="4A55FA"/>
          </a:solidFill>
          <a:ln w="12700">
            <a:solidFill>
              <a:srgbClr val="4A55FA"/>
            </a:solidFill>
            <a:prstDash val="solid"/>
          </a:ln>
        </p:spPr>
        <p:txBody>
          <a:bodyPr/>
          <a:lstStyle/>
          <a:p>
            <a:endParaRPr lang="en-US"/>
          </a:p>
        </p:txBody>
      </p:sp>
      <p:sp>
        <p:nvSpPr>
          <p:cNvPr id="9" name="Shape 6"/>
          <p:cNvSpPr/>
          <p:nvPr/>
        </p:nvSpPr>
        <p:spPr>
          <a:xfrm>
            <a:off x="653796" y="1097280"/>
            <a:ext cx="100584" cy="100584"/>
          </a:xfrm>
          <a:prstGeom prst="ellipse">
            <a:avLst/>
          </a:prstGeom>
          <a:solidFill>
            <a:srgbClr val="96DAD0"/>
          </a:solidFill>
          <a:ln w="12700">
            <a:solidFill>
              <a:srgbClr val="96DAD0"/>
            </a:solidFill>
            <a:prstDash val="solid"/>
          </a:ln>
        </p:spPr>
        <p:txBody>
          <a:bodyPr/>
          <a:lstStyle/>
          <a:p>
            <a:endParaRPr lang="en-US"/>
          </a:p>
        </p:txBody>
      </p:sp>
      <p:sp>
        <p:nvSpPr>
          <p:cNvPr id="10" name="Shape 7"/>
          <p:cNvSpPr/>
          <p:nvPr/>
        </p:nvSpPr>
        <p:spPr>
          <a:xfrm>
            <a:off x="804672" y="1097280"/>
            <a:ext cx="100584" cy="100584"/>
          </a:xfrm>
          <a:prstGeom prst="ellipse">
            <a:avLst/>
          </a:prstGeom>
          <a:solidFill>
            <a:srgbClr val="DF6452"/>
          </a:solidFill>
          <a:ln w="12700">
            <a:solidFill>
              <a:srgbClr val="DF6452"/>
            </a:solidFill>
            <a:prstDash val="solid"/>
          </a:ln>
        </p:spPr>
        <p:txBody>
          <a:bodyPr/>
          <a:lstStyle/>
          <a:p>
            <a:endParaRPr lang="en-US"/>
          </a:p>
        </p:txBody>
      </p:sp>
      <p:pic>
        <p:nvPicPr>
          <p:cNvPr id="11" name="Image 1" descr="/sessions/magical-kind-cerf/mnt/outputs/ff_lockup.png"/>
          <p:cNvPicPr>
            <a:picLocks noChangeAspect="1"/>
          </p:cNvPicPr>
          <p:nvPr/>
        </p:nvPicPr>
        <p:blipFill>
          <a:blip r:embed="rId4"/>
          <a:stretch>
            <a:fillRect/>
          </a:stretch>
        </p:blipFill>
        <p:spPr>
          <a:xfrm>
            <a:off x="457200" y="365760"/>
            <a:ext cx="1828800" cy="437956"/>
          </a:xfrm>
          <a:prstGeom prst="rect">
            <a:avLst/>
          </a:prstGeom>
        </p:spPr>
      </p:pic>
      <p:sp>
        <p:nvSpPr>
          <p:cNvPr id="12" name="Shape 8"/>
          <p:cNvSpPr/>
          <p:nvPr/>
        </p:nvSpPr>
        <p:spPr>
          <a:xfrm>
            <a:off x="10865815" y="320040"/>
            <a:ext cx="868680" cy="868680"/>
          </a:xfrm>
          <a:prstGeom prst="ellipse">
            <a:avLst/>
          </a:prstGeom>
          <a:solidFill>
            <a:srgbClr val="4A55FA"/>
          </a:solidFill>
          <a:ln w="12700">
            <a:solidFill>
              <a:srgbClr val="4A55FA"/>
            </a:solidFill>
            <a:prstDash val="solid"/>
          </a:ln>
        </p:spPr>
        <p:txBody>
          <a:bodyPr/>
          <a:lstStyle/>
          <a:p>
            <a:endParaRPr lang="en-US"/>
          </a:p>
        </p:txBody>
      </p:sp>
      <p:sp>
        <p:nvSpPr>
          <p:cNvPr id="13" name="Text 9"/>
          <p:cNvSpPr/>
          <p:nvPr/>
        </p:nvSpPr>
        <p:spPr>
          <a:xfrm>
            <a:off x="10865815" y="320040"/>
            <a:ext cx="868680" cy="868680"/>
          </a:xfrm>
          <a:prstGeom prst="rect">
            <a:avLst/>
          </a:prstGeom>
          <a:noFill/>
          <a:ln/>
        </p:spPr>
        <p:txBody>
          <a:bodyPr wrap="square" lIns="0" tIns="0" rIns="0" bIns="0" rtlCol="0" anchor="ctr"/>
          <a:lstStyle/>
          <a:p>
            <a:pPr marL="0" indent="0" algn="ctr">
              <a:buNone/>
            </a:pPr>
            <a:r>
              <a:rPr lang="en-US" sz="3200" b="1" dirty="0">
                <a:solidFill>
                  <a:srgbClr val="FFFFFF"/>
                </a:solidFill>
                <a:latin typeface="Arial Black" pitchFamily="34" charset="0"/>
                <a:ea typeface="Arial Black" pitchFamily="34" charset="-122"/>
                <a:cs typeface="Arial Black" pitchFamily="34" charset="-120"/>
              </a:rPr>
              <a:t>5</a:t>
            </a:r>
            <a:endParaRPr lang="en-US" sz="3200" dirty="0"/>
          </a:p>
        </p:txBody>
      </p:sp>
      <p:sp>
        <p:nvSpPr>
          <p:cNvPr id="14" name="Text 10"/>
          <p:cNvSpPr/>
          <p:nvPr/>
        </p:nvSpPr>
        <p:spPr>
          <a:xfrm>
            <a:off x="8076895" y="457200"/>
            <a:ext cx="2697480" cy="274320"/>
          </a:xfrm>
          <a:prstGeom prst="rect">
            <a:avLst/>
          </a:prstGeom>
          <a:noFill/>
          <a:ln/>
        </p:spPr>
        <p:txBody>
          <a:bodyPr wrap="square" lIns="0" tIns="0" rIns="0" bIns="0" rtlCol="0" anchor="ctr"/>
          <a:lstStyle/>
          <a:p>
            <a:pPr marL="0" indent="0" algn="r">
              <a:buNone/>
            </a:pPr>
            <a:r>
              <a:rPr lang="en-US" sz="1100" b="1" kern="0" spc="300" dirty="0">
                <a:solidFill>
                  <a:srgbClr val="4A55FA"/>
                </a:solidFill>
                <a:latin typeface="Arial Black" pitchFamily="34" charset="0"/>
                <a:ea typeface="Arial Black" pitchFamily="34" charset="-122"/>
                <a:cs typeface="Arial Black" pitchFamily="34" charset="-120"/>
              </a:rPr>
              <a:t>POLICY IDEA 5 OF 5</a:t>
            </a:r>
            <a:endParaRPr lang="en-US" sz="1100" dirty="0"/>
          </a:p>
        </p:txBody>
      </p:sp>
      <p:sp>
        <p:nvSpPr>
          <p:cNvPr id="15" name="Text 11"/>
          <p:cNvSpPr/>
          <p:nvPr/>
        </p:nvSpPr>
        <p:spPr>
          <a:xfrm>
            <a:off x="8076895" y="777240"/>
            <a:ext cx="2697480" cy="274320"/>
          </a:xfrm>
          <a:prstGeom prst="rect">
            <a:avLst/>
          </a:prstGeom>
          <a:noFill/>
          <a:ln/>
        </p:spPr>
        <p:txBody>
          <a:bodyPr wrap="square" lIns="0" tIns="0" rIns="0" bIns="0" rtlCol="0" anchor="ctr"/>
          <a:lstStyle/>
          <a:p>
            <a:pPr marL="0" indent="0" algn="r">
              <a:buNone/>
            </a:pPr>
            <a:r>
              <a:rPr lang="en-US" sz="1100" i="1" dirty="0">
                <a:solidFill>
                  <a:srgbClr val="4C4C4C"/>
                </a:solidFill>
                <a:latin typeface="Georgia" pitchFamily="34" charset="0"/>
                <a:ea typeface="Georgia" pitchFamily="34" charset="-122"/>
                <a:cs typeface="Georgia" pitchFamily="34" charset="-120"/>
              </a:rPr>
              <a:t>Final policy idea</a:t>
            </a:r>
            <a:endParaRPr lang="en-US" sz="1100" dirty="0"/>
          </a:p>
        </p:txBody>
      </p:sp>
      <p:sp>
        <p:nvSpPr>
          <p:cNvPr id="16" name="Text 12"/>
          <p:cNvSpPr/>
          <p:nvPr/>
        </p:nvSpPr>
        <p:spPr>
          <a:xfrm>
            <a:off x="457200" y="1371600"/>
            <a:ext cx="11338560" cy="1188720"/>
          </a:xfrm>
          <a:prstGeom prst="rect">
            <a:avLst/>
          </a:prstGeom>
          <a:noFill/>
          <a:ln/>
        </p:spPr>
        <p:txBody>
          <a:bodyPr wrap="square" lIns="0" tIns="0" rIns="0" bIns="0" rtlCol="0" anchor="t"/>
          <a:lstStyle/>
          <a:p>
            <a:pPr marL="0" indent="0" algn="l">
              <a:buNone/>
            </a:pPr>
            <a:r>
              <a:rPr lang="en-US" sz="3000" b="1" dirty="0">
                <a:solidFill>
                  <a:srgbClr val="4A55FA"/>
                </a:solidFill>
                <a:latin typeface="Arial Black" pitchFamily="34" charset="0"/>
                <a:ea typeface="Arial Black" pitchFamily="34" charset="-122"/>
                <a:cs typeface="Arial Black" pitchFamily="34" charset="-120"/>
              </a:rPr>
              <a:t>Integrate Childcare Into Indiana’s Education Finance System.</a:t>
            </a:r>
            <a:endParaRPr lang="en-US" sz="3000" dirty="0"/>
          </a:p>
        </p:txBody>
      </p:sp>
      <p:sp>
        <p:nvSpPr>
          <p:cNvPr id="17" name="Text 13"/>
          <p:cNvSpPr/>
          <p:nvPr/>
        </p:nvSpPr>
        <p:spPr>
          <a:xfrm>
            <a:off x="502920" y="2606040"/>
            <a:ext cx="11247120" cy="548640"/>
          </a:xfrm>
          <a:prstGeom prst="rect">
            <a:avLst/>
          </a:prstGeom>
          <a:noFill/>
          <a:ln/>
        </p:spPr>
        <p:txBody>
          <a:bodyPr wrap="square" lIns="0" tIns="0" rIns="0" bIns="0" rtlCol="0" anchor="t"/>
          <a:lstStyle/>
          <a:p>
            <a:pPr marL="0" indent="0" algn="l">
              <a:buNone/>
            </a:pPr>
            <a:r>
              <a:rPr lang="en-US" sz="1200" i="1" dirty="0">
                <a:solidFill>
                  <a:srgbClr val="4C4C4C"/>
                </a:solidFill>
                <a:latin typeface="Georgia" pitchFamily="34" charset="0"/>
                <a:ea typeface="Georgia" pitchFamily="34" charset="-122"/>
                <a:cs typeface="Georgia" pitchFamily="34" charset="-120"/>
              </a:rPr>
              <a:t>Here are 5 ideas to start the ball rolling:</a:t>
            </a:r>
            <a:endParaRPr lang="en-US" sz="1200" dirty="0"/>
          </a:p>
        </p:txBody>
      </p:sp>
      <p:sp>
        <p:nvSpPr>
          <p:cNvPr id="18" name="Shape 14"/>
          <p:cNvSpPr/>
          <p:nvPr/>
        </p:nvSpPr>
        <p:spPr>
          <a:xfrm>
            <a:off x="457200" y="3246120"/>
            <a:ext cx="411480" cy="411480"/>
          </a:xfrm>
          <a:prstGeom prst="ellipse">
            <a:avLst/>
          </a:prstGeom>
          <a:solidFill>
            <a:srgbClr val="4A55FA"/>
          </a:solidFill>
          <a:ln w="12700">
            <a:solidFill>
              <a:srgbClr val="4A55FA"/>
            </a:solidFill>
            <a:prstDash val="solid"/>
          </a:ln>
        </p:spPr>
        <p:txBody>
          <a:bodyPr/>
          <a:lstStyle/>
          <a:p>
            <a:endParaRPr lang="en-US"/>
          </a:p>
        </p:txBody>
      </p:sp>
      <p:sp>
        <p:nvSpPr>
          <p:cNvPr id="19" name="Text 15"/>
          <p:cNvSpPr/>
          <p:nvPr/>
        </p:nvSpPr>
        <p:spPr>
          <a:xfrm>
            <a:off x="457200"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1</a:t>
            </a:r>
            <a:endParaRPr lang="en-US" sz="1600" dirty="0"/>
          </a:p>
        </p:txBody>
      </p:sp>
      <p:sp>
        <p:nvSpPr>
          <p:cNvPr id="20" name="Text 16"/>
          <p:cNvSpPr/>
          <p:nvPr/>
        </p:nvSpPr>
        <p:spPr>
          <a:xfrm>
            <a:off x="1005840"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Extend K–12 scholarships to include childcare</a:t>
            </a:r>
            <a:endParaRPr lang="en-US" sz="1300" dirty="0"/>
          </a:p>
        </p:txBody>
      </p:sp>
      <p:sp>
        <p:nvSpPr>
          <p:cNvPr id="21" name="Text 17"/>
          <p:cNvSpPr/>
          <p:nvPr/>
        </p:nvSpPr>
        <p:spPr>
          <a:xfrm>
            <a:off x="1005840" y="358444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Extend K–12 scholarships to include childcare. Leverage the existing Scholarship Granting Organization (SGO) framework in IC 20-51 and IC 6-3.1-30.5, where SGOs already raise private donations and award tax-credit scholarships using at least 90% of contributions for scholarships.</a:t>
            </a:r>
            <a:endParaRPr lang="en-US" sz="1050" dirty="0"/>
          </a:p>
        </p:txBody>
      </p:sp>
      <p:sp>
        <p:nvSpPr>
          <p:cNvPr id="22" name="Shape 18"/>
          <p:cNvSpPr/>
          <p:nvPr/>
        </p:nvSpPr>
        <p:spPr>
          <a:xfrm>
            <a:off x="6233008" y="3246120"/>
            <a:ext cx="411480" cy="411480"/>
          </a:xfrm>
          <a:prstGeom prst="ellipse">
            <a:avLst/>
          </a:prstGeom>
          <a:solidFill>
            <a:srgbClr val="4A55FA"/>
          </a:solidFill>
          <a:ln w="12700">
            <a:solidFill>
              <a:srgbClr val="4A55FA"/>
            </a:solidFill>
            <a:prstDash val="solid"/>
          </a:ln>
        </p:spPr>
        <p:txBody>
          <a:bodyPr/>
          <a:lstStyle/>
          <a:p>
            <a:endParaRPr lang="en-US"/>
          </a:p>
        </p:txBody>
      </p:sp>
      <p:sp>
        <p:nvSpPr>
          <p:cNvPr id="23" name="Text 19"/>
          <p:cNvSpPr/>
          <p:nvPr/>
        </p:nvSpPr>
        <p:spPr>
          <a:xfrm>
            <a:off x="6233008" y="32461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2</a:t>
            </a:r>
            <a:endParaRPr lang="en-US" sz="1600" dirty="0"/>
          </a:p>
        </p:txBody>
      </p:sp>
      <p:sp>
        <p:nvSpPr>
          <p:cNvPr id="24" name="Text 20"/>
          <p:cNvSpPr/>
          <p:nvPr/>
        </p:nvSpPr>
        <p:spPr>
          <a:xfrm>
            <a:off x="6781648" y="320040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Build on proposals like House Bill 1149 (2026)</a:t>
            </a:r>
            <a:endParaRPr lang="en-US" sz="1300" dirty="0"/>
          </a:p>
        </p:txBody>
      </p:sp>
      <p:sp>
        <p:nvSpPr>
          <p:cNvPr id="25" name="Text 21"/>
          <p:cNvSpPr/>
          <p:nvPr/>
        </p:nvSpPr>
        <p:spPr>
          <a:xfrm>
            <a:off x="6781648" y="358444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Build on proposals like House Bill 1149 (2026) to establish an early childhood scholarship tax credit for contributions to SGOs serving qualified childcare providers.</a:t>
            </a:r>
            <a:endParaRPr lang="en-US" sz="1050" dirty="0"/>
          </a:p>
        </p:txBody>
      </p:sp>
      <p:sp>
        <p:nvSpPr>
          <p:cNvPr id="26" name="Shape 22"/>
          <p:cNvSpPr/>
          <p:nvPr/>
        </p:nvSpPr>
        <p:spPr>
          <a:xfrm>
            <a:off x="457200" y="4206240"/>
            <a:ext cx="411480" cy="411480"/>
          </a:xfrm>
          <a:prstGeom prst="ellipse">
            <a:avLst/>
          </a:prstGeom>
          <a:solidFill>
            <a:srgbClr val="4A55FA"/>
          </a:solidFill>
          <a:ln w="12700">
            <a:solidFill>
              <a:srgbClr val="4A55FA"/>
            </a:solidFill>
            <a:prstDash val="solid"/>
          </a:ln>
        </p:spPr>
        <p:txBody>
          <a:bodyPr/>
          <a:lstStyle/>
          <a:p>
            <a:endParaRPr lang="en-US"/>
          </a:p>
        </p:txBody>
      </p:sp>
      <p:sp>
        <p:nvSpPr>
          <p:cNvPr id="27" name="Text 23"/>
          <p:cNvSpPr/>
          <p:nvPr/>
        </p:nvSpPr>
        <p:spPr>
          <a:xfrm>
            <a:off x="457200" y="420624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3</a:t>
            </a:r>
            <a:endParaRPr lang="en-US" sz="1600" dirty="0"/>
          </a:p>
        </p:txBody>
      </p:sp>
      <p:sp>
        <p:nvSpPr>
          <p:cNvPr id="28" name="Text 24"/>
          <p:cNvSpPr/>
          <p:nvPr/>
        </p:nvSpPr>
        <p:spPr>
          <a:xfrm>
            <a:off x="1005840" y="416052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Explicitly allow and encourage SGOs</a:t>
            </a:r>
            <a:endParaRPr lang="en-US" sz="1300" dirty="0"/>
          </a:p>
        </p:txBody>
      </p:sp>
      <p:sp>
        <p:nvSpPr>
          <p:cNvPr id="29" name="Text 25"/>
          <p:cNvSpPr/>
          <p:nvPr/>
        </p:nvSpPr>
        <p:spPr>
          <a:xfrm>
            <a:off x="1005840" y="454456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Explicitly allow and encourage SGOs — including new early-childhood SGOs — to include licensed early childhood programs as eligible partners and uses of funds.</a:t>
            </a:r>
            <a:endParaRPr lang="en-US" sz="1050" dirty="0"/>
          </a:p>
        </p:txBody>
      </p:sp>
      <p:sp>
        <p:nvSpPr>
          <p:cNvPr id="30" name="Shape 26"/>
          <p:cNvSpPr/>
          <p:nvPr/>
        </p:nvSpPr>
        <p:spPr>
          <a:xfrm>
            <a:off x="6233008" y="4206240"/>
            <a:ext cx="411480" cy="411480"/>
          </a:xfrm>
          <a:prstGeom prst="ellipse">
            <a:avLst/>
          </a:prstGeom>
          <a:solidFill>
            <a:srgbClr val="4A55FA"/>
          </a:solidFill>
          <a:ln w="12700">
            <a:solidFill>
              <a:srgbClr val="4A55FA"/>
            </a:solidFill>
            <a:prstDash val="solid"/>
          </a:ln>
        </p:spPr>
        <p:txBody>
          <a:bodyPr/>
          <a:lstStyle/>
          <a:p>
            <a:endParaRPr lang="en-US"/>
          </a:p>
        </p:txBody>
      </p:sp>
      <p:sp>
        <p:nvSpPr>
          <p:cNvPr id="31" name="Text 27"/>
          <p:cNvSpPr/>
          <p:nvPr/>
        </p:nvSpPr>
        <p:spPr>
          <a:xfrm>
            <a:off x="6233008" y="420624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4</a:t>
            </a:r>
            <a:endParaRPr lang="en-US" sz="1600" dirty="0"/>
          </a:p>
        </p:txBody>
      </p:sp>
      <p:sp>
        <p:nvSpPr>
          <p:cNvPr id="32" name="Text 28"/>
          <p:cNvSpPr/>
          <p:nvPr/>
        </p:nvSpPr>
        <p:spPr>
          <a:xfrm>
            <a:off x="6781648" y="416052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Use the integrated scholarship model</a:t>
            </a:r>
            <a:endParaRPr lang="en-US" sz="1300" dirty="0"/>
          </a:p>
        </p:txBody>
      </p:sp>
      <p:sp>
        <p:nvSpPr>
          <p:cNvPr id="33" name="Text 29"/>
          <p:cNvSpPr/>
          <p:nvPr/>
        </p:nvSpPr>
        <p:spPr>
          <a:xfrm>
            <a:off x="6781648" y="454456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Use the integrated scholarship model to reward families for choosing regulated, quality-rated childcare instead of underground options.</a:t>
            </a:r>
            <a:endParaRPr lang="en-US" sz="1050" dirty="0"/>
          </a:p>
        </p:txBody>
      </p:sp>
      <p:sp>
        <p:nvSpPr>
          <p:cNvPr id="34" name="Shape 30"/>
          <p:cNvSpPr/>
          <p:nvPr/>
        </p:nvSpPr>
        <p:spPr>
          <a:xfrm>
            <a:off x="457200" y="5166360"/>
            <a:ext cx="411480" cy="411480"/>
          </a:xfrm>
          <a:prstGeom prst="ellipse">
            <a:avLst/>
          </a:prstGeom>
          <a:solidFill>
            <a:srgbClr val="4A55FA"/>
          </a:solidFill>
          <a:ln w="12700">
            <a:solidFill>
              <a:srgbClr val="4A55FA"/>
            </a:solidFill>
            <a:prstDash val="solid"/>
          </a:ln>
        </p:spPr>
        <p:txBody>
          <a:bodyPr/>
          <a:lstStyle/>
          <a:p>
            <a:endParaRPr lang="en-US"/>
          </a:p>
        </p:txBody>
      </p:sp>
      <p:sp>
        <p:nvSpPr>
          <p:cNvPr id="35" name="Text 31"/>
          <p:cNvSpPr/>
          <p:nvPr/>
        </p:nvSpPr>
        <p:spPr>
          <a:xfrm>
            <a:off x="457200" y="516636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Arial Black" pitchFamily="34" charset="0"/>
                <a:ea typeface="Arial Black" pitchFamily="34" charset="-122"/>
                <a:cs typeface="Arial Black" pitchFamily="34" charset="-120"/>
              </a:rPr>
              <a:t>5</a:t>
            </a:r>
            <a:endParaRPr lang="en-US" sz="1600" dirty="0"/>
          </a:p>
        </p:txBody>
      </p:sp>
      <p:sp>
        <p:nvSpPr>
          <p:cNvPr id="36" name="Text 32"/>
          <p:cNvSpPr/>
          <p:nvPr/>
        </p:nvSpPr>
        <p:spPr>
          <a:xfrm>
            <a:off x="1005840" y="5120640"/>
            <a:ext cx="4952848" cy="347472"/>
          </a:xfrm>
          <a:prstGeom prst="rect">
            <a:avLst/>
          </a:prstGeom>
          <a:noFill/>
          <a:ln/>
        </p:spPr>
        <p:txBody>
          <a:bodyPr wrap="square" lIns="0" tIns="0" rIns="0" bIns="0" rtlCol="0" anchor="ctr"/>
          <a:lstStyle/>
          <a:p>
            <a:pPr marL="0" indent="0" algn="l">
              <a:buNone/>
            </a:pPr>
            <a:r>
              <a:rPr lang="en-US" sz="1300" b="1" dirty="0">
                <a:solidFill>
                  <a:srgbClr val="4C4C4C"/>
                </a:solidFill>
                <a:latin typeface="Arial Black" pitchFamily="34" charset="0"/>
                <a:ea typeface="Arial Black" pitchFamily="34" charset="-122"/>
                <a:cs typeface="Arial Black" pitchFamily="34" charset="-120"/>
              </a:rPr>
              <a:t>Align with Indiana’s broader ecosystem</a:t>
            </a:r>
            <a:endParaRPr lang="en-US" sz="1300" dirty="0"/>
          </a:p>
        </p:txBody>
      </p:sp>
      <p:sp>
        <p:nvSpPr>
          <p:cNvPr id="37" name="Text 33"/>
          <p:cNvSpPr/>
          <p:nvPr/>
        </p:nvSpPr>
        <p:spPr>
          <a:xfrm>
            <a:off x="1005840" y="5504688"/>
            <a:ext cx="4952848" cy="457200"/>
          </a:xfrm>
          <a:prstGeom prst="rect">
            <a:avLst/>
          </a:prstGeom>
          <a:noFill/>
          <a:ln/>
        </p:spPr>
        <p:txBody>
          <a:bodyPr wrap="square" lIns="0" tIns="0" rIns="0" bIns="0" rtlCol="0" anchor="t"/>
          <a:lstStyle/>
          <a:p>
            <a:pPr marL="0" indent="0" algn="l">
              <a:buNone/>
            </a:pPr>
            <a:r>
              <a:rPr lang="en-US" sz="1050" dirty="0">
                <a:solidFill>
                  <a:srgbClr val="4C4C4C"/>
                </a:solidFill>
                <a:latin typeface="Calibri" pitchFamily="34" charset="0"/>
                <a:ea typeface="Calibri" pitchFamily="34" charset="-122"/>
                <a:cs typeface="Calibri" pitchFamily="34" charset="-120"/>
              </a:rPr>
              <a:t>Align early childhood care with Indiana’s broader education funding ecosystem so early care is viewed as the first stage of a continuous educational journey.</a:t>
            </a:r>
            <a:endParaRPr lang="en-US" sz="1050" dirty="0"/>
          </a:p>
        </p:txBody>
      </p:sp>
      <p:sp>
        <p:nvSpPr>
          <p:cNvPr id="38" name="Text 34"/>
          <p:cNvSpPr/>
          <p:nvPr/>
        </p:nvSpPr>
        <p:spPr>
          <a:xfrm>
            <a:off x="457200" y="6263640"/>
            <a:ext cx="8229600" cy="274320"/>
          </a:xfrm>
          <a:prstGeom prst="rect">
            <a:avLst/>
          </a:prstGeom>
          <a:noFill/>
          <a:ln/>
        </p:spPr>
        <p:txBody>
          <a:bodyPr wrap="square" lIns="0" tIns="0" rIns="0" bIns="0" rtlCol="0" anchor="ctr"/>
          <a:lstStyle/>
          <a:p>
            <a:pPr marL="0" indent="0" algn="l">
              <a:buNone/>
            </a:pPr>
            <a:r>
              <a:rPr lang="en-US" sz="900" dirty="0">
                <a:solidFill>
                  <a:srgbClr val="4C4C4C"/>
                </a:solidFill>
                <a:latin typeface="Calibri" pitchFamily="34" charset="0"/>
                <a:ea typeface="Calibri" pitchFamily="34" charset="-122"/>
                <a:cs typeface="Calibri" pitchFamily="34" charset="-120"/>
              </a:rPr>
              <a:t>Fortitude Fund of Northeast Indiana  |  Childcare Policy Thought Leadership</a:t>
            </a:r>
            <a:endParaRPr lang="en-US" sz="900" dirty="0"/>
          </a:p>
        </p:txBody>
      </p:sp>
      <p:sp>
        <p:nvSpPr>
          <p:cNvPr id="39" name="Text 35"/>
          <p:cNvSpPr/>
          <p:nvPr/>
        </p:nvSpPr>
        <p:spPr>
          <a:xfrm>
            <a:off x="10911535" y="6263640"/>
            <a:ext cx="822960" cy="274320"/>
          </a:xfrm>
          <a:prstGeom prst="rect">
            <a:avLst/>
          </a:prstGeom>
          <a:noFill/>
          <a:ln/>
        </p:spPr>
        <p:txBody>
          <a:bodyPr wrap="square" lIns="0" tIns="0" rIns="0" bIns="0" rtlCol="0" anchor="ctr"/>
          <a:lstStyle/>
          <a:p>
            <a:pPr marL="0" indent="0" algn="r">
              <a:buNone/>
            </a:pPr>
            <a:r>
              <a:rPr lang="en-US" sz="900" dirty="0">
                <a:solidFill>
                  <a:srgbClr val="4C4C4C"/>
                </a:solidFill>
                <a:latin typeface="Calibri" pitchFamily="34" charset="0"/>
                <a:ea typeface="Calibri" pitchFamily="34" charset="-122"/>
                <a:cs typeface="Calibri" pitchFamily="34" charset="-120"/>
              </a:rPr>
              <a:t>6 / 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1243</Words>
  <Application>Microsoft Office PowerPoint</Application>
  <PresentationFormat>Widescreen</PresentationFormat>
  <Paragraphs>137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Childcare Policy Thought Leadership</dc:title>
  <dc:subject>PptxGenJS Presentation</dc:subject>
  <dc:creator>Fortitude Fund</dc:creator>
  <cp:lastModifiedBy>Katherine Bennett</cp:lastModifiedBy>
  <cp:revision>2</cp:revision>
  <dcterms:created xsi:type="dcterms:W3CDTF">2026-05-02T20:38:43Z</dcterms:created>
  <dcterms:modified xsi:type="dcterms:W3CDTF">2026-05-02T20:41:43Z</dcterms:modified>
</cp:coreProperties>
</file>